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17"/>
  </p:notesMasterIdLst>
  <p:sldIdLst>
    <p:sldId id="256" r:id="rId5"/>
    <p:sldId id="257" r:id="rId6"/>
    <p:sldId id="258" r:id="rId7"/>
    <p:sldId id="259" r:id="rId8"/>
    <p:sldId id="260" r:id="rId9"/>
    <p:sldId id="261" r:id="rId10"/>
    <p:sldId id="262" r:id="rId11"/>
    <p:sldId id="263" r:id="rId12"/>
    <p:sldId id="265" r:id="rId13"/>
    <p:sldId id="266" r:id="rId14"/>
    <p:sldId id="267"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87894E-CC08-4193-AD7B-77163B26F227}" v="4" dt="2024-02-12T10:53:00.61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296" autoAdjust="0"/>
  </p:normalViewPr>
  <p:slideViewPr>
    <p:cSldViewPr snapToGrid="0">
      <p:cViewPr varScale="1">
        <p:scale>
          <a:sx n="72" d="100"/>
          <a:sy n="72" d="100"/>
        </p:scale>
        <p:origin x="37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65707-B6B0-4C0F-8D72-AEE0559774B2}" type="datetimeFigureOut">
              <a:rPr lang="nl-NL" smtClean="0"/>
              <a:t>15-3-2024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32A93-BB07-4A57-A4A0-E73A91C3F09A}" type="slidenum">
              <a:rPr lang="nl-NL" smtClean="0"/>
              <a:t>‹#›</a:t>
            </a:fld>
            <a:endParaRPr lang="nl-NL"/>
          </a:p>
        </p:txBody>
      </p:sp>
    </p:spTree>
    <p:extLst>
      <p:ext uri="{BB962C8B-B14F-4D97-AF65-F5344CB8AC3E}">
        <p14:creationId xmlns:p14="http://schemas.microsoft.com/office/powerpoint/2010/main" val="3751578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Huidige situatie</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De gemeente Zandvoort stelt binnen het sportakkoord financiële middelen ter beschikking voor het ontplooien van sportactiviteiten. Team sportservice beheerd deze middelen. Organisaties en burgers (later te noemen: partijen) kunnen aanspraak maken op deze middelen door een aanvraag te doen bij Team sportservice. Tevens kunnen partijen die een aanvraag willen doen daar ondersteuning bij krijgen vanuit Team sportservice. In 2023 zijn er minder aanvragen gedaan dan de middelen toestaan. Om de mogelijkheid sportactiviteiten te ontplooien optimaal te benutten is het wenselijk partijen daarover te informeren. Partijen worden nu geïnformeerd via de website van Team sportservice. De informatievoorziening richting partijen kan worden geoptimaliseerd door gebruik te maken van verschillende communicatiemiddelen, de achterban van de leden van de kerngroep en door op vooraf bepaalde momenten in het jaar te communiceren over de mogelijkheden. </a:t>
            </a:r>
          </a:p>
          <a:p>
            <a:endParaRPr lang="nl-NL" dirty="0"/>
          </a:p>
          <a:p>
            <a:pPr>
              <a:lnSpc>
                <a:spcPct val="107000"/>
              </a:lnSpc>
              <a:spcAft>
                <a:spcPts val="800"/>
              </a:spcAft>
            </a:pPr>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Strategie</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Voor 2024 worden vaste momenten bepaald waarop partijen geïnformeerd worden over het doel, de middelen en de ondersteuning. Daarnaast worden ijkpunten in kaart gebracht welke als haakje kunnen dienen voor communicatie (bijvoorbeeld succesvolle initiatieven). De website van Team Sportservice dient als bron. Team sportservice informeert de </a:t>
            </a:r>
            <a:r>
              <a:rPr lang="nl-NL" sz="1800" kern="100" dirty="0" err="1">
                <a:effectLst/>
                <a:latin typeface="Calibri" panose="020F0502020204030204" pitchFamily="34" charset="0"/>
                <a:ea typeface="Calibri" panose="020F0502020204030204" pitchFamily="34" charset="0"/>
                <a:cs typeface="Times New Roman" panose="02020603050405020304" pitchFamily="18" charset="0"/>
              </a:rPr>
              <a:t>kerngroepleden</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over updates/ nieuwberichten op de website zodat de </a:t>
            </a:r>
            <a:r>
              <a:rPr lang="nl-NL" sz="1800" kern="100" dirty="0" err="1">
                <a:effectLst/>
                <a:latin typeface="Calibri" panose="020F0502020204030204" pitchFamily="34" charset="0"/>
                <a:ea typeface="Calibri" panose="020F0502020204030204" pitchFamily="34" charset="0"/>
                <a:cs typeface="Times New Roman" panose="02020603050405020304" pitchFamily="18" charset="0"/>
              </a:rPr>
              <a:t>kerngroepleden</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de informatie over kunnen nemen en deze kunnen delen via de websites van de organisaties waar zij werkzaam zijn. Deze informatie wordt via de reguliere wegen in de eigen organisatie omgezet naar berichtgeving op de </a:t>
            </a:r>
            <a:r>
              <a:rPr lang="nl-NL" sz="1800" kern="100" dirty="0" err="1">
                <a:effectLst/>
                <a:latin typeface="Calibri" panose="020F0502020204030204" pitchFamily="34" charset="0"/>
                <a:ea typeface="Calibri" panose="020F0502020204030204" pitchFamily="34" charset="0"/>
                <a:cs typeface="Times New Roman" panose="02020603050405020304" pitchFamily="18" charset="0"/>
              </a:rPr>
              <a:t>socials</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Nieuwsberichten kunnen inhoudelijk gaan over de middelen en ondersteuning maar ook over succesvolle projecten. Berichtgeving kan voorafgaand al klaargezet worden door de afdeling communicatie van Team sportservice.</a:t>
            </a:r>
          </a:p>
          <a:p>
            <a:pPr>
              <a:lnSpc>
                <a:spcPct val="107000"/>
              </a:lnSpc>
              <a:spcAft>
                <a:spcPts val="800"/>
              </a:spcAft>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Daarnaast bieden lokale media (nieuwsblad en /of radio) goede opties om partijen te infomeren. Deze partijen dienen actief geïnformeerd te worden. Dit kan samenvallen met de momenten waarop de online berichtgeving gepland staat. Ook hier geld dat succesvolle initiatieven als haakje kunnen dienen om de subsidiemogelijkheden te benoemen. </a:t>
            </a:r>
          </a:p>
          <a:p>
            <a:pPr>
              <a:lnSpc>
                <a:spcPct val="107000"/>
              </a:lnSpc>
              <a:spcAft>
                <a:spcPts val="800"/>
              </a:spcAft>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Tot slot kan er gebruik gemaakt worden van het netwerk van zogenoemde sleutelpersonen. Dit netwerk kan zowel fysiek als online benut worden door te (re) posten, liken, geïnteresseerden te attenderen op de informatie en hen direct door te leiden naar de website van Team sportservice.   </a:t>
            </a:r>
          </a:p>
          <a:p>
            <a:endParaRPr lang="nl-NL" dirty="0"/>
          </a:p>
        </p:txBody>
      </p:sp>
      <p:sp>
        <p:nvSpPr>
          <p:cNvPr id="4" name="Tijdelijke aanduiding voor dianummer 3"/>
          <p:cNvSpPr>
            <a:spLocks noGrp="1"/>
          </p:cNvSpPr>
          <p:nvPr>
            <p:ph type="sldNum" sz="quarter" idx="5"/>
          </p:nvPr>
        </p:nvSpPr>
        <p:spPr/>
        <p:txBody>
          <a:bodyPr/>
          <a:lstStyle/>
          <a:p>
            <a:fld id="{CF132A93-BB07-4A57-A4A0-E73A91C3F09A}" type="slidenum">
              <a:rPr lang="nl-NL" smtClean="0"/>
              <a:t>7</a:t>
            </a:fld>
            <a:endParaRPr lang="nl-NL"/>
          </a:p>
        </p:txBody>
      </p:sp>
    </p:spTree>
    <p:extLst>
      <p:ext uri="{BB962C8B-B14F-4D97-AF65-F5344CB8AC3E}">
        <p14:creationId xmlns:p14="http://schemas.microsoft.com/office/powerpoint/2010/main" val="3746098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CF132A93-BB07-4A57-A4A0-E73A91C3F09A}" type="slidenum">
              <a:rPr lang="nl-NL" smtClean="0"/>
              <a:t>12</a:t>
            </a:fld>
            <a:endParaRPr lang="nl-NL"/>
          </a:p>
        </p:txBody>
      </p:sp>
    </p:spTree>
    <p:extLst>
      <p:ext uri="{BB962C8B-B14F-4D97-AF65-F5344CB8AC3E}">
        <p14:creationId xmlns:p14="http://schemas.microsoft.com/office/powerpoint/2010/main" val="1750636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2173078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132744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49438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50980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83060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994245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159108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20133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987147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64B3D1D-C3ED-4720-96BA-36A37F77565E}" type="datetimeFigureOut">
              <a:rPr lang="nl-NL" smtClean="0"/>
              <a:t>15-3-2024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1207723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64B3D1D-C3ED-4720-96BA-36A37F77565E}" type="datetimeFigureOut">
              <a:rPr lang="nl-NL" smtClean="0"/>
              <a:t>15-3-2024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141279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64B3D1D-C3ED-4720-96BA-36A37F77565E}" type="datetimeFigureOut">
              <a:rPr lang="nl-NL" smtClean="0"/>
              <a:t>15-3-2024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385367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64B3D1D-C3ED-4720-96BA-36A37F77565E}" type="datetimeFigureOut">
              <a:rPr lang="nl-NL" smtClean="0"/>
              <a:t>15-3-2024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2777540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B3D1D-C3ED-4720-96BA-36A37F77565E}" type="datetimeFigureOut">
              <a:rPr lang="nl-NL" smtClean="0"/>
              <a:t>15-3-2024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2927872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64B3D1D-C3ED-4720-96BA-36A37F77565E}" type="datetimeFigureOut">
              <a:rPr lang="nl-NL" smtClean="0"/>
              <a:t>15-3-2024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3380267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64B3D1D-C3ED-4720-96BA-36A37F77565E}" type="datetimeFigureOut">
              <a:rPr lang="nl-NL" smtClean="0"/>
              <a:t>15-3-2024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74F798FA-390A-4426-B0AA-3354BAE02FAC}" type="slidenum">
              <a:rPr lang="nl-NL" smtClean="0"/>
              <a:t>‹#›</a:t>
            </a:fld>
            <a:endParaRPr lang="nl-NL"/>
          </a:p>
        </p:txBody>
      </p:sp>
    </p:spTree>
    <p:extLst>
      <p:ext uri="{BB962C8B-B14F-4D97-AF65-F5344CB8AC3E}">
        <p14:creationId xmlns:p14="http://schemas.microsoft.com/office/powerpoint/2010/main" val="1107958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4B3D1D-C3ED-4720-96BA-36A37F77565E}" type="datetimeFigureOut">
              <a:rPr lang="nl-NL" smtClean="0"/>
              <a:t>15-3-2024</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4F798FA-390A-4426-B0AA-3354BAE02FAC}" type="slidenum">
              <a:rPr lang="nl-NL" smtClean="0"/>
              <a:t>‹#›</a:t>
            </a:fld>
            <a:endParaRPr lang="nl-NL"/>
          </a:p>
        </p:txBody>
      </p:sp>
    </p:spTree>
    <p:extLst>
      <p:ext uri="{BB962C8B-B14F-4D97-AF65-F5344CB8AC3E}">
        <p14:creationId xmlns:p14="http://schemas.microsoft.com/office/powerpoint/2010/main" val="206545535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hyperlink" Target="https://jouw.teamsportservice.nl/zandvoort/stimuleringsbudget-jongerenactivitei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jouw.teamsportservice.nl/haarlemmermeer/verantwoording-uitvoeringsbudg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94F53D-5C1D-1590-8BEE-18E28AE4395A}"/>
              </a:ext>
            </a:extLst>
          </p:cNvPr>
          <p:cNvSpPr>
            <a:spLocks noGrp="1"/>
          </p:cNvSpPr>
          <p:nvPr>
            <p:ph type="ctrTitle"/>
          </p:nvPr>
        </p:nvSpPr>
        <p:spPr/>
        <p:txBody>
          <a:bodyPr/>
          <a:lstStyle/>
          <a:p>
            <a:r>
              <a:rPr lang="nl-NL" dirty="0"/>
              <a:t>Lokaal Sportakkoord Zandvoort</a:t>
            </a:r>
          </a:p>
        </p:txBody>
      </p:sp>
      <p:sp>
        <p:nvSpPr>
          <p:cNvPr id="3" name="Ondertitel 2">
            <a:extLst>
              <a:ext uri="{FF2B5EF4-FFF2-40B4-BE49-F238E27FC236}">
                <a16:creationId xmlns:a16="http://schemas.microsoft.com/office/drawing/2014/main" id="{25595C9B-675B-CE5D-3875-E8D045F01CB7}"/>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847703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GGD Kennemerland">
            <a:extLst>
              <a:ext uri="{FF2B5EF4-FFF2-40B4-BE49-F238E27FC236}">
                <a16:creationId xmlns:a16="http://schemas.microsoft.com/office/drawing/2014/main" id="{FB6561C4-D983-3D23-2201-C61ACB3F6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0256" y="0"/>
            <a:ext cx="2508921" cy="130689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Rechte verbindingslijn 3">
            <a:extLst>
              <a:ext uri="{FF2B5EF4-FFF2-40B4-BE49-F238E27FC236}">
                <a16:creationId xmlns:a16="http://schemas.microsoft.com/office/drawing/2014/main" id="{1243DA3B-1541-37D9-7075-FBA43E2E2516}"/>
              </a:ext>
            </a:extLst>
          </p:cNvPr>
          <p:cNvCxnSpPr>
            <a:cxnSpLocks/>
          </p:cNvCxnSpPr>
          <p:nvPr/>
        </p:nvCxnSpPr>
        <p:spPr>
          <a:xfrm>
            <a:off x="0" y="1138947"/>
            <a:ext cx="12192000"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7" name="Tekstvak 6">
            <a:extLst>
              <a:ext uri="{FF2B5EF4-FFF2-40B4-BE49-F238E27FC236}">
                <a16:creationId xmlns:a16="http://schemas.microsoft.com/office/drawing/2014/main" id="{31F38E8C-F495-B08D-0BF7-79D892FA47F4}"/>
              </a:ext>
            </a:extLst>
          </p:cNvPr>
          <p:cNvSpPr txBox="1"/>
          <p:nvPr/>
        </p:nvSpPr>
        <p:spPr>
          <a:xfrm>
            <a:off x="0" y="453394"/>
            <a:ext cx="5243804" cy="400110"/>
          </a:xfrm>
          <a:prstGeom prst="rect">
            <a:avLst/>
          </a:prstGeom>
          <a:solidFill>
            <a:schemeClr val="bg1"/>
          </a:solidFill>
        </p:spPr>
        <p:txBody>
          <a:bodyPr wrap="square" rtlCol="0">
            <a:spAutoFit/>
          </a:bodyPr>
          <a:lstStyle/>
          <a:p>
            <a:r>
              <a:rPr lang="nl-NL" sz="2000" b="1" dirty="0">
                <a:solidFill>
                  <a:schemeClr val="accent1">
                    <a:lumMod val="75000"/>
                  </a:schemeClr>
                </a:solidFill>
              </a:rPr>
              <a:t>Cijfers sport en bewegen jongvolwassen  2022</a:t>
            </a:r>
          </a:p>
        </p:txBody>
      </p:sp>
      <p:pic>
        <p:nvPicPr>
          <p:cNvPr id="8" name="Afbeelding 7" descr="Afbeelding met tekst, schermopname, Lettertype, diagram&#10;&#10;Automatisch gegenereerde beschrijving">
            <a:extLst>
              <a:ext uri="{FF2B5EF4-FFF2-40B4-BE49-F238E27FC236}">
                <a16:creationId xmlns:a16="http://schemas.microsoft.com/office/drawing/2014/main" id="{0257FCC3-19B8-C71D-5F65-672DE710A0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5902" y="1895765"/>
            <a:ext cx="4423420" cy="1600522"/>
          </a:xfrm>
          <a:prstGeom prst="rect">
            <a:avLst/>
          </a:prstGeom>
        </p:spPr>
      </p:pic>
      <p:pic>
        <p:nvPicPr>
          <p:cNvPr id="11" name="Afbeelding 10" descr="Afbeelding met tekst, schermopname, Lettertype, diagram&#10;&#10;Automatisch gegenereerde beschrijving">
            <a:extLst>
              <a:ext uri="{FF2B5EF4-FFF2-40B4-BE49-F238E27FC236}">
                <a16:creationId xmlns:a16="http://schemas.microsoft.com/office/drawing/2014/main" id="{455807A5-2639-3548-EB08-268089E80F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8351" y="4410093"/>
            <a:ext cx="4423420" cy="1617453"/>
          </a:xfrm>
          <a:prstGeom prst="rect">
            <a:avLst/>
          </a:prstGeom>
        </p:spPr>
      </p:pic>
      <p:sp>
        <p:nvSpPr>
          <p:cNvPr id="12" name="Tekstvak 11">
            <a:extLst>
              <a:ext uri="{FF2B5EF4-FFF2-40B4-BE49-F238E27FC236}">
                <a16:creationId xmlns:a16="http://schemas.microsoft.com/office/drawing/2014/main" id="{5D103A83-A399-5849-883E-7219F80C9F21}"/>
              </a:ext>
            </a:extLst>
          </p:cNvPr>
          <p:cNvSpPr txBox="1"/>
          <p:nvPr/>
        </p:nvSpPr>
        <p:spPr>
          <a:xfrm>
            <a:off x="8219872" y="1780167"/>
            <a:ext cx="3786226" cy="4524312"/>
          </a:xfrm>
          <a:prstGeom prst="rect">
            <a:avLst/>
          </a:prstGeom>
          <a:noFill/>
        </p:spPr>
        <p:txBody>
          <a:bodyPr wrap="square" rtlCol="0">
            <a:spAutoFit/>
          </a:bodyPr>
          <a:lstStyle/>
          <a:p>
            <a:r>
              <a:rPr lang="nl-NL" sz="1600" dirty="0"/>
              <a:t>25% van de jongvolwassenen in Zandvoort heeft overgewicht: 21% matig en 4% ernstig. </a:t>
            </a:r>
          </a:p>
          <a:p>
            <a:endParaRPr lang="nl-NL" sz="1600" dirty="0"/>
          </a:p>
          <a:p>
            <a:r>
              <a:rPr lang="nl-NL" sz="1600" dirty="0"/>
              <a:t>Daarnaast komt slechts 29% dagelijks aan minimaal een half uur beweging toe. Wél is de meerderheid (73%) lid van een sportvereniging. </a:t>
            </a:r>
          </a:p>
          <a:p>
            <a:endParaRPr lang="nl-NL" sz="1600" dirty="0"/>
          </a:p>
          <a:p>
            <a:r>
              <a:rPr lang="nl-NL" sz="1600" dirty="0"/>
              <a:t>De toenemende leeftijd (en de bijbehorende levensfase) lijkt een negatieve invloed te hebben op het gewicht van jongvolwassenen. 35% van de 21-25 jaar heeft te maken met overgewicht. Naast bewegen zijn er nog andere factoren, zoals voeding, slaap en stress, die bij kunnen dragen aan het ontstaan van overgewicht </a:t>
            </a:r>
          </a:p>
        </p:txBody>
      </p:sp>
      <p:pic>
        <p:nvPicPr>
          <p:cNvPr id="14" name="Afbeelding 13">
            <a:extLst>
              <a:ext uri="{FF2B5EF4-FFF2-40B4-BE49-F238E27FC236}">
                <a16:creationId xmlns:a16="http://schemas.microsoft.com/office/drawing/2014/main" id="{136C3667-6C37-8FE2-C0CC-6AEA9903530D}"/>
              </a:ext>
            </a:extLst>
          </p:cNvPr>
          <p:cNvPicPr>
            <a:picLocks noChangeAspect="1"/>
          </p:cNvPicPr>
          <p:nvPr/>
        </p:nvPicPr>
        <p:blipFill>
          <a:blip r:embed="rId5"/>
          <a:stretch>
            <a:fillRect/>
          </a:stretch>
        </p:blipFill>
        <p:spPr>
          <a:xfrm>
            <a:off x="5074831" y="1895766"/>
            <a:ext cx="2893233" cy="4131772"/>
          </a:xfrm>
          <a:prstGeom prst="rect">
            <a:avLst/>
          </a:prstGeom>
        </p:spPr>
      </p:pic>
    </p:spTree>
    <p:extLst>
      <p:ext uri="{BB962C8B-B14F-4D97-AF65-F5344CB8AC3E}">
        <p14:creationId xmlns:p14="http://schemas.microsoft.com/office/powerpoint/2010/main" val="1256936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GGD Kennemerland">
            <a:extLst>
              <a:ext uri="{FF2B5EF4-FFF2-40B4-BE49-F238E27FC236}">
                <a16:creationId xmlns:a16="http://schemas.microsoft.com/office/drawing/2014/main" id="{FB6561C4-D983-3D23-2201-C61ACB3F6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0256" y="0"/>
            <a:ext cx="2508921" cy="130689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Rechte verbindingslijn 3">
            <a:extLst>
              <a:ext uri="{FF2B5EF4-FFF2-40B4-BE49-F238E27FC236}">
                <a16:creationId xmlns:a16="http://schemas.microsoft.com/office/drawing/2014/main" id="{1243DA3B-1541-37D9-7075-FBA43E2E2516}"/>
              </a:ext>
            </a:extLst>
          </p:cNvPr>
          <p:cNvCxnSpPr>
            <a:cxnSpLocks/>
          </p:cNvCxnSpPr>
          <p:nvPr/>
        </p:nvCxnSpPr>
        <p:spPr>
          <a:xfrm>
            <a:off x="0" y="1138947"/>
            <a:ext cx="12192000"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7" name="Tekstvak 6">
            <a:extLst>
              <a:ext uri="{FF2B5EF4-FFF2-40B4-BE49-F238E27FC236}">
                <a16:creationId xmlns:a16="http://schemas.microsoft.com/office/drawing/2014/main" id="{31F38E8C-F495-B08D-0BF7-79D892FA47F4}"/>
              </a:ext>
            </a:extLst>
          </p:cNvPr>
          <p:cNvSpPr txBox="1"/>
          <p:nvPr/>
        </p:nvSpPr>
        <p:spPr>
          <a:xfrm>
            <a:off x="-1" y="453394"/>
            <a:ext cx="6876661" cy="400110"/>
          </a:xfrm>
          <a:prstGeom prst="rect">
            <a:avLst/>
          </a:prstGeom>
          <a:solidFill>
            <a:schemeClr val="bg1"/>
          </a:solidFill>
        </p:spPr>
        <p:txBody>
          <a:bodyPr wrap="square" rtlCol="0">
            <a:spAutoFit/>
          </a:bodyPr>
          <a:lstStyle/>
          <a:p>
            <a:r>
              <a:rPr lang="nl-NL" sz="2000" b="1" dirty="0">
                <a:solidFill>
                  <a:schemeClr val="accent1">
                    <a:lumMod val="75000"/>
                  </a:schemeClr>
                </a:solidFill>
              </a:rPr>
              <a:t>Cijfers sport en bewegen volwassenen en ouderen  2022</a:t>
            </a:r>
          </a:p>
        </p:txBody>
      </p:sp>
      <p:pic>
        <p:nvPicPr>
          <p:cNvPr id="5" name="Afbeelding 4" descr="Afbeelding met tekst, schermopname, Lettertype, ontwerp&#10;&#10;Automatisch gegenereerde beschrijving">
            <a:extLst>
              <a:ext uri="{FF2B5EF4-FFF2-40B4-BE49-F238E27FC236}">
                <a16:creationId xmlns:a16="http://schemas.microsoft.com/office/drawing/2014/main" id="{5B05C2BB-0F85-87D2-0347-749A50709D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44407" y="1260854"/>
            <a:ext cx="2990871" cy="5223920"/>
          </a:xfrm>
          <a:prstGeom prst="rect">
            <a:avLst/>
          </a:prstGeom>
        </p:spPr>
      </p:pic>
      <p:pic>
        <p:nvPicPr>
          <p:cNvPr id="9" name="Afbeelding 8" descr="Afbeelding met tekst, schermopname, Lettertype, Website&#10;&#10;Automatisch gegenereerde beschrijving">
            <a:extLst>
              <a:ext uri="{FF2B5EF4-FFF2-40B4-BE49-F238E27FC236}">
                <a16:creationId xmlns:a16="http://schemas.microsoft.com/office/drawing/2014/main" id="{39642369-DAC1-6E7C-CC0B-1A9587AD8D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659" y="1353924"/>
            <a:ext cx="3159432" cy="5130850"/>
          </a:xfrm>
          <a:prstGeom prst="rect">
            <a:avLst/>
          </a:prstGeom>
        </p:spPr>
      </p:pic>
      <p:sp>
        <p:nvSpPr>
          <p:cNvPr id="10" name="Tekstvak 9">
            <a:extLst>
              <a:ext uri="{FF2B5EF4-FFF2-40B4-BE49-F238E27FC236}">
                <a16:creationId xmlns:a16="http://schemas.microsoft.com/office/drawing/2014/main" id="{FCAFD86E-E225-02E8-E5DB-DDCF01CE967D}"/>
              </a:ext>
            </a:extLst>
          </p:cNvPr>
          <p:cNvSpPr txBox="1"/>
          <p:nvPr/>
        </p:nvSpPr>
        <p:spPr>
          <a:xfrm>
            <a:off x="4137107" y="2836518"/>
            <a:ext cx="3159432" cy="2031325"/>
          </a:xfrm>
          <a:prstGeom prst="rect">
            <a:avLst/>
          </a:prstGeom>
          <a:noFill/>
        </p:spPr>
        <p:txBody>
          <a:bodyPr wrap="square" rtlCol="0">
            <a:spAutoFit/>
          </a:bodyPr>
          <a:lstStyle/>
          <a:p>
            <a:r>
              <a:rPr lang="nl-NL" dirty="0">
                <a:solidFill>
                  <a:schemeClr val="accent1">
                    <a:lumMod val="75000"/>
                  </a:schemeClr>
                </a:solidFill>
              </a:rPr>
              <a:t>Opvallend: ouderen (50+) laagopgeleide mannen het meeste overgewicht hebben. Daarnaast neemt het overgewicht algemeen toe en het aantal mensen wat voldoet aan de beweegrichtlijn af. </a:t>
            </a:r>
          </a:p>
        </p:txBody>
      </p:sp>
    </p:spTree>
    <p:extLst>
      <p:ext uri="{BB962C8B-B14F-4D97-AF65-F5344CB8AC3E}">
        <p14:creationId xmlns:p14="http://schemas.microsoft.com/office/powerpoint/2010/main" val="3579925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6827C3C-D52F-46CE-A441-3CD6A1A6A0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 y="0"/>
            <a:ext cx="12192000" cy="6858000"/>
          </a:xfrm>
          <a:prstGeom prst="rect">
            <a:avLst/>
          </a:prstGeom>
          <a:solidFill>
            <a:schemeClr val="bg1">
              <a:lumMod val="8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52A8B51-0A89-497B-B882-6658E029A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Afbeelding 5" descr="Afbeelding met tekst, schermopname, nummer, Lettertype&#10;&#10;Automatisch gegenereerde beschrijving">
            <a:extLst>
              <a:ext uri="{FF2B5EF4-FFF2-40B4-BE49-F238E27FC236}">
                <a16:creationId xmlns:a16="http://schemas.microsoft.com/office/drawing/2014/main" id="{CF41A33B-6822-1438-6774-CBA377CAA5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200" y="2205389"/>
            <a:ext cx="2879083" cy="2447221"/>
          </a:xfrm>
          <a:prstGeom prst="rect">
            <a:avLst/>
          </a:prstGeom>
        </p:spPr>
      </p:pic>
      <p:sp>
        <p:nvSpPr>
          <p:cNvPr id="15" name="Rectangle 14">
            <a:extLst>
              <a:ext uri="{FF2B5EF4-FFF2-40B4-BE49-F238E27FC236}">
                <a16:creationId xmlns:a16="http://schemas.microsoft.com/office/drawing/2014/main" id="{EB1CEFBF-6F09-4052-862B-E219DA1575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6882"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descr="Afbeelding met tekst, schermopname, nummer, Lettertype&#10;&#10;Automatisch gegenereerde beschrijving">
            <a:extLst>
              <a:ext uri="{FF2B5EF4-FFF2-40B4-BE49-F238E27FC236}">
                <a16:creationId xmlns:a16="http://schemas.microsoft.com/office/drawing/2014/main" id="{FD5BF46D-3438-C27A-2CF2-864E11A41B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47976" y="2212555"/>
            <a:ext cx="2880360" cy="2433904"/>
          </a:xfrm>
          <a:prstGeom prst="rect">
            <a:avLst/>
          </a:prstGeom>
        </p:spPr>
      </p:pic>
      <p:sp>
        <p:nvSpPr>
          <p:cNvPr id="17" name="Rectangle 16">
            <a:extLst>
              <a:ext uri="{FF2B5EF4-FFF2-40B4-BE49-F238E27FC236}">
                <a16:creationId xmlns:a16="http://schemas.microsoft.com/office/drawing/2014/main" id="{BCB5D417-2A71-445D-B4C7-9E814D633D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22847" y="643466"/>
            <a:ext cx="3522548" cy="5571067"/>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descr="Afbeelding met tekst, schermopname, nummer, Lettertype&#10;&#10;Automatisch gegenereerde beschrijving">
            <a:extLst>
              <a:ext uri="{FF2B5EF4-FFF2-40B4-BE49-F238E27FC236}">
                <a16:creationId xmlns:a16="http://schemas.microsoft.com/office/drawing/2014/main" id="{DC6E796E-44FD-CF52-4997-4F769E7C7C8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43941" y="2287657"/>
            <a:ext cx="2880360" cy="2282685"/>
          </a:xfrm>
          <a:prstGeom prst="rect">
            <a:avLst/>
          </a:prstGeom>
        </p:spPr>
      </p:pic>
      <p:pic>
        <p:nvPicPr>
          <p:cNvPr id="7" name="Picture 2" descr="GGD Kennemerland">
            <a:extLst>
              <a:ext uri="{FF2B5EF4-FFF2-40B4-BE49-F238E27FC236}">
                <a16:creationId xmlns:a16="http://schemas.microsoft.com/office/drawing/2014/main" id="{611818D1-C791-3B2E-97A1-0F708694E9A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09891" y="457200"/>
            <a:ext cx="2508921" cy="1306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372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DED2AD-83D3-F72D-55A2-A870B054D923}"/>
              </a:ext>
            </a:extLst>
          </p:cNvPr>
          <p:cNvSpPr>
            <a:spLocks noGrp="1"/>
          </p:cNvSpPr>
          <p:nvPr>
            <p:ph type="title"/>
          </p:nvPr>
        </p:nvSpPr>
        <p:spPr/>
        <p:txBody>
          <a:bodyPr/>
          <a:lstStyle/>
          <a:p>
            <a:r>
              <a:rPr lang="nl-NL" dirty="0"/>
              <a:t>Sportakkoord I naar Sportakkoord II (A)</a:t>
            </a:r>
          </a:p>
        </p:txBody>
      </p:sp>
      <p:sp>
        <p:nvSpPr>
          <p:cNvPr id="3" name="Tijdelijke aanduiding voor inhoud 2">
            <a:extLst>
              <a:ext uri="{FF2B5EF4-FFF2-40B4-BE49-F238E27FC236}">
                <a16:creationId xmlns:a16="http://schemas.microsoft.com/office/drawing/2014/main" id="{503B4299-8B3D-C32B-1E9F-1D3B011E569A}"/>
              </a:ext>
            </a:extLst>
          </p:cNvPr>
          <p:cNvSpPr>
            <a:spLocks noGrp="1"/>
          </p:cNvSpPr>
          <p:nvPr>
            <p:ph idx="1"/>
          </p:nvPr>
        </p:nvSpPr>
        <p:spPr>
          <a:xfrm>
            <a:off x="677334" y="1420427"/>
            <a:ext cx="9590616" cy="5193024"/>
          </a:xfrm>
        </p:spPr>
        <p:txBody>
          <a:bodyPr>
            <a:noAutofit/>
          </a:bodyPr>
          <a:lstStyle/>
          <a:p>
            <a:pPr marL="0" indent="0">
              <a:buNone/>
            </a:pPr>
            <a:r>
              <a:rPr lang="nl-NL" sz="1200" dirty="0"/>
              <a:t>Door verschillende ontwikkelingen is in het afgelopen jaar het sportakkoord I herijkt tot een vernieuwd sportakkoord II waarin gekeken is welke projecten vanuit sportakkoord I een succes waren zodat deze konden worden meegenomen naar het nieuwe akkoord. Hierbij is het van belang om de volgende drie ambities mee te nemen en deze aan de zes nieuwe thema’s van het sportakkoord II te koppelen</a:t>
            </a:r>
          </a:p>
          <a:p>
            <a:pPr marL="0" indent="0">
              <a:buNone/>
            </a:pPr>
            <a:r>
              <a:rPr lang="nl-NL" sz="1200" dirty="0"/>
              <a:t>De drie ambities:</a:t>
            </a:r>
          </a:p>
          <a:p>
            <a:pPr marL="0" indent="0">
              <a:buNone/>
            </a:pPr>
            <a:r>
              <a:rPr lang="nl-NL" sz="1200" dirty="0"/>
              <a:t>1. Het fundament op orde</a:t>
            </a:r>
          </a:p>
          <a:p>
            <a:pPr marL="0" indent="0">
              <a:buNone/>
            </a:pPr>
            <a:r>
              <a:rPr lang="nl-NL" sz="1200" dirty="0"/>
              <a:t>2. Een groter bereik</a:t>
            </a:r>
          </a:p>
          <a:p>
            <a:pPr marL="0" indent="0">
              <a:buNone/>
            </a:pPr>
            <a:r>
              <a:rPr lang="nl-NL" sz="1200" dirty="0"/>
              <a:t>3. Meer (zichtbare) betekenis</a:t>
            </a:r>
          </a:p>
          <a:p>
            <a:pPr marL="0" indent="0">
              <a:buNone/>
            </a:pPr>
            <a:endParaRPr lang="nl-NL" sz="1200" dirty="0"/>
          </a:p>
          <a:p>
            <a:pPr marL="0" indent="0">
              <a:buNone/>
            </a:pPr>
            <a:r>
              <a:rPr lang="nl-NL" sz="1200" dirty="0"/>
              <a:t>Om draagvlak te creëren voor het herijkte sportakkoord is naar de maatschappelijke partners, schoolbesturen en verenigingen in de gemeente een vragenlijst gestuurd met de vraag om hun input te geven welke thema’s volgens hen belangrijk waren om aandacht aan te geven in het vernieuwde sportakkoord II hiermee is het doel om het sportakkoord II breed gedragen te hebben. Uit de vragenlijst is naar voren gekomen dat binnen de gemeente Zandvoort een bredere behoefte bestaat om aan verschillende thema’s een bijdrage te leveren. De volgende thema’s worden uit de vragenlijst als belangrijk gevonden binnen het sportakkoord II:</a:t>
            </a:r>
          </a:p>
          <a:p>
            <a:pPr marL="0" indent="0">
              <a:buNone/>
            </a:pPr>
            <a:r>
              <a:rPr lang="nl-NL" sz="1200" dirty="0"/>
              <a:t>1. Ruimte voor sport en bewegen</a:t>
            </a:r>
          </a:p>
          <a:p>
            <a:pPr marL="0" indent="0">
              <a:buNone/>
            </a:pPr>
            <a:r>
              <a:rPr lang="nl-NL" sz="1200" dirty="0"/>
              <a:t>2. Vaardig in bewegen</a:t>
            </a:r>
          </a:p>
          <a:p>
            <a:pPr marL="0" indent="0">
              <a:buNone/>
            </a:pPr>
            <a:r>
              <a:rPr lang="nl-NL" sz="1200" dirty="0"/>
              <a:t>3. Sociaal veilige sport</a:t>
            </a:r>
          </a:p>
          <a:p>
            <a:pPr marL="0" indent="0">
              <a:buNone/>
            </a:pPr>
            <a:r>
              <a:rPr lang="nl-NL" sz="1200" dirty="0"/>
              <a:t>4. Vitale sportaanbieders</a:t>
            </a:r>
          </a:p>
          <a:p>
            <a:pPr marL="0" indent="0">
              <a:buNone/>
            </a:pPr>
            <a:r>
              <a:rPr lang="nl-NL" sz="1200" dirty="0"/>
              <a:t>5. Inclusie en diversiteit</a:t>
            </a:r>
          </a:p>
          <a:p>
            <a:pPr marL="0" indent="0">
              <a:buNone/>
            </a:pPr>
            <a:endParaRPr lang="nl-NL" sz="1200" dirty="0"/>
          </a:p>
        </p:txBody>
      </p:sp>
      <p:pic>
        <p:nvPicPr>
          <p:cNvPr id="5" name="Afbeelding 4">
            <a:extLst>
              <a:ext uri="{FF2B5EF4-FFF2-40B4-BE49-F238E27FC236}">
                <a16:creationId xmlns:a16="http://schemas.microsoft.com/office/drawing/2014/main" id="{FEE1285F-EB7D-6D04-5263-2878595E2DD4}"/>
              </a:ext>
            </a:extLst>
          </p:cNvPr>
          <p:cNvPicPr>
            <a:picLocks noChangeAspect="1"/>
          </p:cNvPicPr>
          <p:nvPr/>
        </p:nvPicPr>
        <p:blipFill>
          <a:blip r:embed="rId2"/>
          <a:stretch>
            <a:fillRect/>
          </a:stretch>
        </p:blipFill>
        <p:spPr>
          <a:xfrm>
            <a:off x="9274002" y="4681921"/>
            <a:ext cx="2887489" cy="2176079"/>
          </a:xfrm>
          <a:prstGeom prst="rect">
            <a:avLst/>
          </a:prstGeom>
        </p:spPr>
      </p:pic>
    </p:spTree>
    <p:extLst>
      <p:ext uri="{BB962C8B-B14F-4D97-AF65-F5344CB8AC3E}">
        <p14:creationId xmlns:p14="http://schemas.microsoft.com/office/powerpoint/2010/main" val="1840925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D2E4E0-7EC3-54A1-E336-E59DCF2098A2}"/>
              </a:ext>
            </a:extLst>
          </p:cNvPr>
          <p:cNvSpPr>
            <a:spLocks noGrp="1"/>
          </p:cNvSpPr>
          <p:nvPr>
            <p:ph type="title"/>
          </p:nvPr>
        </p:nvSpPr>
        <p:spPr/>
        <p:txBody>
          <a:bodyPr/>
          <a:lstStyle/>
          <a:p>
            <a:r>
              <a:rPr lang="nl-NL" dirty="0"/>
              <a:t>Sportakkoord I naar Sportakkoord II (B)</a:t>
            </a:r>
          </a:p>
        </p:txBody>
      </p:sp>
      <p:sp>
        <p:nvSpPr>
          <p:cNvPr id="3" name="Tijdelijke aanduiding voor inhoud 2">
            <a:extLst>
              <a:ext uri="{FF2B5EF4-FFF2-40B4-BE49-F238E27FC236}">
                <a16:creationId xmlns:a16="http://schemas.microsoft.com/office/drawing/2014/main" id="{F9522676-EBF1-C4A2-99D9-A44774A06304}"/>
              </a:ext>
            </a:extLst>
          </p:cNvPr>
          <p:cNvSpPr>
            <a:spLocks noGrp="1"/>
          </p:cNvSpPr>
          <p:nvPr>
            <p:ph idx="1"/>
          </p:nvPr>
        </p:nvSpPr>
        <p:spPr>
          <a:xfrm>
            <a:off x="677334" y="1329071"/>
            <a:ext cx="8596668" cy="4712292"/>
          </a:xfrm>
        </p:spPr>
        <p:txBody>
          <a:bodyPr>
            <a:normAutofit/>
          </a:bodyPr>
          <a:lstStyle/>
          <a:p>
            <a:pPr marL="0" indent="0">
              <a:buNone/>
            </a:pPr>
            <a:r>
              <a:rPr lang="nl-NL" sz="1200" dirty="0"/>
              <a:t>Een aantal projecten vanuit sportakkoord I waar een verbintenis is met de bovenstaande thema’s gaan ook een plaats krijgen na de herijking van het sportakkoord II. Deze projecten worden gedurende het eerste jaar van het sportakkoord II ook het focus gebied, waarna in de volgende jaren wordt gekeken op welke manier aan de andere speerpunten binnen de verschillende thema’s kan worden bijgedragen. </a:t>
            </a:r>
          </a:p>
          <a:p>
            <a:pPr marL="0" indent="0">
              <a:buNone/>
            </a:pPr>
            <a:r>
              <a:rPr lang="nl-NL" sz="1200" dirty="0"/>
              <a:t>Om het sportakkoord II meer draagvlak te geven wordt ook gekeken hoe de betekenis van sport op lokaal niveau beter zichtbaar wordt gemaakt. Door te kijken wat de mogelijkheid is om een verbinding te maken met het Gezond en Actief Leven Akkoord (GALA). Het GALA heeft als doel om gezamenlijk te streven naar een gezonde generatie in 2040. Sport en bewegen draagt bij aan de algehele gezondheid van mensen. </a:t>
            </a:r>
          </a:p>
          <a:p>
            <a:pPr marL="0" indent="0">
              <a:buNone/>
            </a:pPr>
            <a:r>
              <a:rPr lang="nl-NL" sz="1200" dirty="0"/>
              <a:t>Vanuit het GALA zijn verschillende thema’s waar een koppeling mee kan worden gemaakt naar het sportakkoord. Op de volgende thema’s zien wij kansen om te verbinden met het GALA: </a:t>
            </a:r>
          </a:p>
          <a:p>
            <a:r>
              <a:rPr lang="nl-NL" sz="1200" dirty="0"/>
              <a:t>baby’s en peuters (kansrijke start), </a:t>
            </a:r>
          </a:p>
          <a:p>
            <a:r>
              <a:rPr lang="nl-NL" sz="1200" dirty="0"/>
              <a:t>jongeren (opgroeien in kansrijke omgeving), </a:t>
            </a:r>
          </a:p>
          <a:p>
            <a:r>
              <a:rPr lang="nl-NL" sz="1200" dirty="0"/>
              <a:t>Terugdringen gezondheidsachterstanden, </a:t>
            </a:r>
          </a:p>
          <a:p>
            <a:r>
              <a:rPr lang="nl-NL" sz="1200" dirty="0"/>
              <a:t>een gezonde fysieke leefomgeving die uitnodigt tot bewegen </a:t>
            </a:r>
          </a:p>
          <a:p>
            <a:r>
              <a:rPr lang="nl-NL" sz="1200" dirty="0"/>
              <a:t>en ontmoeten en een gezonde leefstijl. </a:t>
            </a:r>
          </a:p>
          <a:p>
            <a:pPr marL="0" indent="0">
              <a:buNone/>
            </a:pPr>
            <a:r>
              <a:rPr lang="nl-NL" sz="1200" dirty="0"/>
              <a:t>Vanuit het kernteam zal worden gekeken of de projecten die in de toekomst gerealiseerd gaan worden een verbinding kunnen hebben met bovenstaande thema’s van het GALA.</a:t>
            </a:r>
          </a:p>
        </p:txBody>
      </p:sp>
    </p:spTree>
    <p:extLst>
      <p:ext uri="{BB962C8B-B14F-4D97-AF65-F5344CB8AC3E}">
        <p14:creationId xmlns:p14="http://schemas.microsoft.com/office/powerpoint/2010/main" val="361432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EC342-4FCD-273B-B983-9F9A57FCD9DE}"/>
              </a:ext>
            </a:extLst>
          </p:cNvPr>
          <p:cNvSpPr>
            <a:spLocks noGrp="1"/>
          </p:cNvSpPr>
          <p:nvPr>
            <p:ph type="title"/>
          </p:nvPr>
        </p:nvSpPr>
        <p:spPr>
          <a:xfrm>
            <a:off x="675745" y="112343"/>
            <a:ext cx="8596668" cy="704295"/>
          </a:xfrm>
        </p:spPr>
        <p:txBody>
          <a:bodyPr/>
          <a:lstStyle/>
          <a:p>
            <a:r>
              <a:rPr lang="nl-NL" dirty="0"/>
              <a:t>Kernteam</a:t>
            </a:r>
          </a:p>
        </p:txBody>
      </p:sp>
      <p:sp>
        <p:nvSpPr>
          <p:cNvPr id="3" name="Tijdelijke aanduiding voor tekst 2">
            <a:extLst>
              <a:ext uri="{FF2B5EF4-FFF2-40B4-BE49-F238E27FC236}">
                <a16:creationId xmlns:a16="http://schemas.microsoft.com/office/drawing/2014/main" id="{585366B6-AEE5-5418-0D84-008B44B62788}"/>
              </a:ext>
            </a:extLst>
          </p:cNvPr>
          <p:cNvSpPr>
            <a:spLocks noGrp="1"/>
          </p:cNvSpPr>
          <p:nvPr>
            <p:ph type="body" idx="1"/>
          </p:nvPr>
        </p:nvSpPr>
        <p:spPr>
          <a:xfrm>
            <a:off x="675745" y="1820732"/>
            <a:ext cx="4185623" cy="576262"/>
          </a:xfrm>
        </p:spPr>
        <p:txBody>
          <a:bodyPr/>
          <a:lstStyle/>
          <a:p>
            <a:r>
              <a:rPr lang="nl-NL" dirty="0"/>
              <a:t>Samenstelling kerngroep</a:t>
            </a:r>
          </a:p>
        </p:txBody>
      </p:sp>
      <p:sp>
        <p:nvSpPr>
          <p:cNvPr id="4" name="Tijdelijke aanduiding voor inhoud 3">
            <a:extLst>
              <a:ext uri="{FF2B5EF4-FFF2-40B4-BE49-F238E27FC236}">
                <a16:creationId xmlns:a16="http://schemas.microsoft.com/office/drawing/2014/main" id="{70B54104-595A-5E5B-A57F-F17F373C56B1}"/>
              </a:ext>
            </a:extLst>
          </p:cNvPr>
          <p:cNvSpPr>
            <a:spLocks noGrp="1"/>
          </p:cNvSpPr>
          <p:nvPr>
            <p:ph sz="half" idx="2"/>
          </p:nvPr>
        </p:nvSpPr>
        <p:spPr>
          <a:xfrm>
            <a:off x="675745" y="2511830"/>
            <a:ext cx="4185623" cy="4013257"/>
          </a:xfrm>
        </p:spPr>
        <p:txBody>
          <a:bodyPr>
            <a:normAutofit fontScale="77500" lnSpcReduction="20000"/>
          </a:bodyPr>
          <a:lstStyle/>
          <a:p>
            <a:r>
              <a:rPr lang="nl-NL" dirty="0"/>
              <a:t>Gemeente Zandvoort</a:t>
            </a:r>
          </a:p>
          <a:p>
            <a:pPr lvl="1"/>
            <a:r>
              <a:rPr lang="nl-NL" dirty="0"/>
              <a:t>Beleidsadviseur Sport</a:t>
            </a:r>
          </a:p>
          <a:p>
            <a:pPr lvl="1"/>
            <a:r>
              <a:rPr lang="nl-NL" dirty="0"/>
              <a:t>Coördinator Sport &amp; Preventie</a:t>
            </a:r>
          </a:p>
          <a:p>
            <a:r>
              <a:rPr lang="nl-NL" dirty="0"/>
              <a:t>Sportaanbieders</a:t>
            </a:r>
          </a:p>
          <a:p>
            <a:pPr lvl="1"/>
            <a:r>
              <a:rPr lang="nl-NL" dirty="0"/>
              <a:t>Team Sportservice</a:t>
            </a:r>
          </a:p>
          <a:p>
            <a:r>
              <a:rPr lang="nl-NL" dirty="0"/>
              <a:t>Welzijn</a:t>
            </a:r>
          </a:p>
          <a:p>
            <a:pPr lvl="1"/>
            <a:r>
              <a:rPr lang="nl-NL" dirty="0"/>
              <a:t>Pluspunt</a:t>
            </a:r>
          </a:p>
          <a:p>
            <a:r>
              <a:rPr lang="nl-NL" dirty="0"/>
              <a:t>Gezondheidszorg</a:t>
            </a:r>
          </a:p>
          <a:p>
            <a:pPr lvl="1"/>
            <a:r>
              <a:rPr lang="nl-NL" dirty="0"/>
              <a:t>GGD</a:t>
            </a:r>
          </a:p>
          <a:p>
            <a:r>
              <a:rPr lang="nl-NL" dirty="0"/>
              <a:t>Sport/Gezondheid/Welzijn</a:t>
            </a:r>
          </a:p>
          <a:p>
            <a:pPr lvl="1"/>
            <a:r>
              <a:rPr lang="nl-NL" dirty="0"/>
              <a:t>JOGG regisseur</a:t>
            </a:r>
          </a:p>
          <a:p>
            <a:r>
              <a:rPr lang="nl-NL" dirty="0"/>
              <a:t>Onderwijs</a:t>
            </a:r>
          </a:p>
          <a:p>
            <a:pPr lvl="1"/>
            <a:r>
              <a:rPr lang="nl-NL" dirty="0"/>
              <a:t>De School </a:t>
            </a:r>
          </a:p>
          <a:p>
            <a:pPr lvl="1"/>
            <a:r>
              <a:rPr lang="nl-NL" dirty="0"/>
              <a:t>ONS </a:t>
            </a:r>
          </a:p>
          <a:p>
            <a:pPr lvl="1"/>
            <a:endParaRPr lang="nl-NL" dirty="0"/>
          </a:p>
        </p:txBody>
      </p:sp>
      <p:sp>
        <p:nvSpPr>
          <p:cNvPr id="5" name="Tijdelijke aanduiding voor tekst 4">
            <a:extLst>
              <a:ext uri="{FF2B5EF4-FFF2-40B4-BE49-F238E27FC236}">
                <a16:creationId xmlns:a16="http://schemas.microsoft.com/office/drawing/2014/main" id="{FB5F907D-0E79-3445-F6DF-CCB193FE70B3}"/>
              </a:ext>
            </a:extLst>
          </p:cNvPr>
          <p:cNvSpPr>
            <a:spLocks noGrp="1"/>
          </p:cNvSpPr>
          <p:nvPr>
            <p:ph type="body" sz="quarter" idx="3"/>
          </p:nvPr>
        </p:nvSpPr>
        <p:spPr>
          <a:xfrm>
            <a:off x="5088383" y="1820732"/>
            <a:ext cx="4185618" cy="576262"/>
          </a:xfrm>
        </p:spPr>
        <p:txBody>
          <a:bodyPr/>
          <a:lstStyle/>
          <a:p>
            <a:r>
              <a:rPr lang="nl-NL" dirty="0"/>
              <a:t>Rol Kerngroep</a:t>
            </a:r>
          </a:p>
        </p:txBody>
      </p:sp>
      <p:sp>
        <p:nvSpPr>
          <p:cNvPr id="6" name="Tijdelijke aanduiding voor inhoud 5">
            <a:extLst>
              <a:ext uri="{FF2B5EF4-FFF2-40B4-BE49-F238E27FC236}">
                <a16:creationId xmlns:a16="http://schemas.microsoft.com/office/drawing/2014/main" id="{DA16569D-3A77-347E-42A1-DD7A29918B0E}"/>
              </a:ext>
            </a:extLst>
          </p:cNvPr>
          <p:cNvSpPr>
            <a:spLocks noGrp="1"/>
          </p:cNvSpPr>
          <p:nvPr>
            <p:ph sz="quarter" idx="4"/>
          </p:nvPr>
        </p:nvSpPr>
        <p:spPr>
          <a:xfrm>
            <a:off x="5088384" y="2511829"/>
            <a:ext cx="4185617" cy="4013257"/>
          </a:xfrm>
        </p:spPr>
        <p:txBody>
          <a:bodyPr>
            <a:normAutofit fontScale="77500" lnSpcReduction="20000"/>
          </a:bodyPr>
          <a:lstStyle/>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Bepaalt de richting van het Sportakkoord, binnen de kaders van de regeling; </a:t>
            </a:r>
          </a:p>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Stelt criteria op waaraan aanvragen moeten voldoen;</a:t>
            </a:r>
          </a:p>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Enthousiasmeert en stimuleert lokale partijen/ organisaties om deel te nemen en aanvragen in te dienen; </a:t>
            </a:r>
          </a:p>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Beoordeelt of de aanvragen aan de criteria voldoen. Enkel met een positief advies van de stuurgroep kan daadwerkelijk het aangevraagde bedrag worden toegekend.  </a:t>
            </a:r>
          </a:p>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Evalueert of projecten naar wens zijn verlopen en of de vooraf benoemde doelen zijn behaald; </a:t>
            </a:r>
          </a:p>
          <a:p>
            <a:pPr marL="342900" lvl="0" indent="-342900">
              <a:buFont typeface="Symbol" panose="05050102010706020507" pitchFamily="18" charset="2"/>
              <a:buChar char=""/>
            </a:pP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Neemt besluiten over de financiën. </a:t>
            </a:r>
          </a:p>
          <a:p>
            <a:endParaRPr lang="nl-NL" dirty="0"/>
          </a:p>
        </p:txBody>
      </p:sp>
      <p:sp>
        <p:nvSpPr>
          <p:cNvPr id="7" name="Tijdelijke aanduiding voor inhoud 2">
            <a:extLst>
              <a:ext uri="{FF2B5EF4-FFF2-40B4-BE49-F238E27FC236}">
                <a16:creationId xmlns:a16="http://schemas.microsoft.com/office/drawing/2014/main" id="{215C3B6B-1506-BE79-1D46-F33AC956640A}"/>
              </a:ext>
            </a:extLst>
          </p:cNvPr>
          <p:cNvSpPr txBox="1">
            <a:spLocks/>
          </p:cNvSpPr>
          <p:nvPr/>
        </p:nvSpPr>
        <p:spPr>
          <a:xfrm>
            <a:off x="677334" y="816638"/>
            <a:ext cx="9590616" cy="990897"/>
          </a:xfrm>
          <a:prstGeom prst="rect">
            <a:avLst/>
          </a:prstGeom>
        </p:spPr>
        <p:txBody>
          <a:bodyPr vert="horz" lIns="91440" tIns="45720" rIns="91440" bIns="45720" rtlCol="0" anchor="b">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kern="1200">
                <a:solidFill>
                  <a:schemeClr val="tx1">
                    <a:lumMod val="75000"/>
                    <a:lumOff val="25000"/>
                  </a:schemeClr>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kern="1200">
                <a:solidFill>
                  <a:schemeClr val="tx1">
                    <a:lumMod val="75000"/>
                    <a:lumOff val="25000"/>
                  </a:schemeClr>
                </a:solidFill>
                <a:latin typeface="+mn-lt"/>
                <a:ea typeface="+mn-ea"/>
                <a:cs typeface="+mn-cs"/>
              </a:defRPr>
            </a:lvl9pPr>
          </a:lstStyle>
          <a:p>
            <a:r>
              <a:rPr lang="nl-NL" sz="1200" dirty="0">
                <a:effectLst/>
                <a:latin typeface="Calibri" panose="020F0502020204030204" pitchFamily="34" charset="0"/>
                <a:ea typeface="Calibri" panose="020F0502020204030204" pitchFamily="34" charset="0"/>
                <a:cs typeface="Times New Roman" panose="02020603050405020304" pitchFamily="18" charset="0"/>
              </a:rPr>
              <a:t>Het Sportakkoord Zandvoort is een gezamenlijke verantwoordelijkheid van deelnemende organisaties uit Zandvoort. Om het voortouw en de regie hierin te nemen is de kerngroep bestaande uit 7 organisaties in het leven geroepen. De kerngroep bestaat momenteel uit bij het Sportakkoord Zandvoort aangesloten en betrokken organisaties met een brede en betrokken kijk op sport en bewegen in Zandvoort. Een mooie samenstelling vanuit sportorganisaties, welzijn, zorg, onderwijs en maatschappelijke organisaties</a:t>
            </a:r>
            <a:endParaRPr lang="nl-NL" sz="1200" dirty="0"/>
          </a:p>
        </p:txBody>
      </p:sp>
    </p:spTree>
    <p:extLst>
      <p:ext uri="{BB962C8B-B14F-4D97-AF65-F5344CB8AC3E}">
        <p14:creationId xmlns:p14="http://schemas.microsoft.com/office/powerpoint/2010/main" val="417339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71E13-C943-6A1F-57C1-0B578F91FE93}"/>
              </a:ext>
            </a:extLst>
          </p:cNvPr>
          <p:cNvSpPr>
            <a:spLocks noGrp="1"/>
          </p:cNvSpPr>
          <p:nvPr>
            <p:ph type="title"/>
          </p:nvPr>
        </p:nvSpPr>
        <p:spPr>
          <a:xfrm>
            <a:off x="677334" y="609600"/>
            <a:ext cx="8596668" cy="695417"/>
          </a:xfrm>
        </p:spPr>
        <p:txBody>
          <a:bodyPr/>
          <a:lstStyle/>
          <a:p>
            <a:r>
              <a:rPr lang="nl-NL" dirty="0"/>
              <a:t>Kaders aanvragen Lokaal Sportakkoord II</a:t>
            </a:r>
          </a:p>
        </p:txBody>
      </p:sp>
      <p:sp>
        <p:nvSpPr>
          <p:cNvPr id="3" name="Tijdelijke aanduiding voor inhoud 2">
            <a:extLst>
              <a:ext uri="{FF2B5EF4-FFF2-40B4-BE49-F238E27FC236}">
                <a16:creationId xmlns:a16="http://schemas.microsoft.com/office/drawing/2014/main" id="{0AF0333D-F445-BA30-F507-904CCC579DEE}"/>
              </a:ext>
            </a:extLst>
          </p:cNvPr>
          <p:cNvSpPr>
            <a:spLocks noGrp="1"/>
          </p:cNvSpPr>
          <p:nvPr>
            <p:ph idx="1"/>
          </p:nvPr>
        </p:nvSpPr>
        <p:spPr>
          <a:xfrm>
            <a:off x="677333" y="1305017"/>
            <a:ext cx="10020259" cy="5170211"/>
          </a:xfrm>
        </p:spPr>
        <p:txBody>
          <a:bodyPr>
            <a:normAutofit fontScale="70000" lnSpcReduction="20000"/>
          </a:bodyPr>
          <a:lstStyle/>
          <a:p>
            <a:r>
              <a:rPr lang="nl-NL" dirty="0"/>
              <a:t>De aanvraag levert een bijdrage aan de ambities van het lokaal Sportakkoord(fundament, betekenis bereik)</a:t>
            </a:r>
          </a:p>
          <a:p>
            <a:r>
              <a:rPr lang="nl-NL" dirty="0"/>
              <a:t>De aanvraag sluit aan op een van de bestaande projecten van Sportakkoord I</a:t>
            </a:r>
          </a:p>
          <a:p>
            <a:pPr lvl="1"/>
            <a:r>
              <a:rPr lang="nl-NL" dirty="0"/>
              <a:t>Kortingsregeling </a:t>
            </a:r>
            <a:r>
              <a:rPr lang="nl-NL" dirty="0" err="1"/>
              <a:t>Zandvoorpashouders</a:t>
            </a:r>
            <a:endParaRPr lang="nl-NL" dirty="0"/>
          </a:p>
          <a:p>
            <a:pPr lvl="1"/>
            <a:r>
              <a:rPr lang="nl-NL" dirty="0"/>
              <a:t>Laagdrempelig sportaanbod in de wijk</a:t>
            </a:r>
          </a:p>
          <a:p>
            <a:pPr lvl="1"/>
            <a:r>
              <a:rPr lang="nl-NL" dirty="0"/>
              <a:t>Sportvoorzieningen in openbare ruimte</a:t>
            </a:r>
          </a:p>
          <a:p>
            <a:pPr lvl="1"/>
            <a:r>
              <a:rPr lang="nl-NL" dirty="0"/>
              <a:t>Versterken van sportorganisaties</a:t>
            </a:r>
          </a:p>
          <a:p>
            <a:pPr lvl="1"/>
            <a:r>
              <a:rPr lang="nl-NL" dirty="0"/>
              <a:t>Nieuw projecten vanuit het kernteam</a:t>
            </a:r>
          </a:p>
          <a:p>
            <a:r>
              <a:rPr lang="nl-NL" dirty="0"/>
              <a:t>Omschrijving van doelstelling, doelgroep, project, financiële toelichting</a:t>
            </a:r>
          </a:p>
          <a:p>
            <a:r>
              <a:rPr lang="nl-NL" dirty="0"/>
              <a:t>De aanvraag betreft niet een eenmalige project, er is nagedacht over een duurzaam karakter</a:t>
            </a:r>
          </a:p>
          <a:p>
            <a:r>
              <a:rPr lang="nl-NL" dirty="0"/>
              <a:t>Binnen de aanvraag wordt samengewerkt met minimaal 1 partner bij voorkeur een partner uit een ander domein</a:t>
            </a:r>
          </a:p>
          <a:p>
            <a:r>
              <a:rPr lang="nl-NL" dirty="0"/>
              <a:t>Beoordelingscriteria</a:t>
            </a:r>
          </a:p>
          <a:p>
            <a:pPr lvl="1"/>
            <a:r>
              <a:rPr lang="nl-NL" dirty="0"/>
              <a:t>Het project wat wordt aangevraagd vindt plaats in de gemeente Zandvoort.</a:t>
            </a:r>
          </a:p>
          <a:p>
            <a:pPr lvl="1"/>
            <a:r>
              <a:rPr lang="nl-NL" dirty="0"/>
              <a:t>Het project start in het jaar waarin de aanvraag is gedaan.</a:t>
            </a:r>
          </a:p>
          <a:p>
            <a:pPr lvl="1"/>
            <a:r>
              <a:rPr lang="nl-NL" dirty="0"/>
              <a:t>De aanvrager mag geen beoordelaar zijn geweest van haar eigen aanvraag wanneer deze in de stuurgroep is besproken waar hij /zij onderdeel van is.</a:t>
            </a:r>
          </a:p>
          <a:p>
            <a:pPr lvl="1"/>
            <a:r>
              <a:rPr lang="nl-NL" dirty="0"/>
              <a:t>De aanvragen worden behandeld op volgorde van binnenkomst</a:t>
            </a:r>
          </a:p>
          <a:p>
            <a:pPr marL="228600"/>
            <a:r>
              <a:rPr lang="nl-NL" sz="1800" kern="100" dirty="0">
                <a:effectLst/>
                <a:latin typeface="+mj-lt"/>
                <a:ea typeface="Calibri" panose="020F0502020204030204" pitchFamily="34" charset="0"/>
                <a:cs typeface="Times New Roman" panose="02020603050405020304" pitchFamily="18" charset="0"/>
              </a:rPr>
              <a:t>Advies door stuurgroep, Indien een aanvraag niet voldoet aan de kaders kan de stuurgroep advies uitbrengen richting de aanvrager. </a:t>
            </a:r>
          </a:p>
          <a:p>
            <a:pPr marL="228600"/>
            <a:r>
              <a:rPr lang="nl-NL" sz="1800" kern="100" dirty="0">
                <a:effectLst/>
                <a:latin typeface="+mj-lt"/>
                <a:ea typeface="Calibri" panose="020F0502020204030204" pitchFamily="34" charset="0"/>
                <a:cs typeface="Times New Roman" panose="02020603050405020304" pitchFamily="18" charset="0"/>
              </a:rPr>
              <a:t>Actie: deze pagina omvormen tot nieuwe aanvraag pagina sportakkoord </a:t>
            </a:r>
            <a:r>
              <a:rPr lang="nl-NL" sz="1800" kern="100" dirty="0">
                <a:effectLst/>
                <a:latin typeface="+mj-lt"/>
                <a:ea typeface="Calibri" panose="020F0502020204030204" pitchFamily="34" charset="0"/>
                <a:cs typeface="Times New Roman" panose="02020603050405020304" pitchFamily="18" charset="0"/>
                <a:hlinkClick r:id="rId2"/>
              </a:rPr>
              <a:t>https://jouw.teamsportservice.nl/zandvoort/stimuleringsbudget-jongerenactiviteit/</a:t>
            </a:r>
            <a:r>
              <a:rPr lang="nl-NL" sz="1800" kern="100" dirty="0">
                <a:effectLst/>
                <a:latin typeface="+mj-lt"/>
                <a:ea typeface="Calibri" panose="020F0502020204030204" pitchFamily="34" charset="0"/>
                <a:cs typeface="Times New Roman" panose="02020603050405020304" pitchFamily="18" charset="0"/>
              </a:rPr>
              <a:t> </a:t>
            </a:r>
          </a:p>
          <a:p>
            <a:endParaRPr lang="nl-NL" dirty="0"/>
          </a:p>
          <a:p>
            <a:pPr lvl="1"/>
            <a:endParaRPr lang="nl-NL" dirty="0"/>
          </a:p>
        </p:txBody>
      </p:sp>
    </p:spTree>
    <p:extLst>
      <p:ext uri="{BB962C8B-B14F-4D97-AF65-F5344CB8AC3E}">
        <p14:creationId xmlns:p14="http://schemas.microsoft.com/office/powerpoint/2010/main" val="143896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A488178-2171-EBD3-325D-B3BD388B69A4}"/>
              </a:ext>
            </a:extLst>
          </p:cNvPr>
          <p:cNvSpPr>
            <a:spLocks noGrp="1"/>
          </p:cNvSpPr>
          <p:nvPr>
            <p:ph type="title"/>
          </p:nvPr>
        </p:nvSpPr>
        <p:spPr>
          <a:xfrm>
            <a:off x="1286933" y="609600"/>
            <a:ext cx="10197494" cy="1099457"/>
          </a:xfrm>
        </p:spPr>
        <p:txBody>
          <a:bodyPr>
            <a:normAutofit/>
          </a:bodyPr>
          <a:lstStyle/>
          <a:p>
            <a:r>
              <a:rPr lang="nl-NL" dirty="0"/>
              <a:t>Financiële situatie </a:t>
            </a:r>
          </a:p>
        </p:txBody>
      </p:sp>
      <p:sp>
        <p:nvSpPr>
          <p:cNvPr id="13" name="Isosceles Triangle 12">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sp>
        <p:nvSpPr>
          <p:cNvPr id="15" name="Isosceles Triangle 14">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nl-NL"/>
          </a:p>
        </p:txBody>
      </p:sp>
      <p:graphicFrame>
        <p:nvGraphicFramePr>
          <p:cNvPr id="6" name="Tijdelijke aanduiding voor inhoud 5">
            <a:extLst>
              <a:ext uri="{FF2B5EF4-FFF2-40B4-BE49-F238E27FC236}">
                <a16:creationId xmlns:a16="http://schemas.microsoft.com/office/drawing/2014/main" id="{CE955EF4-7A45-F5AC-4F4E-F7524C358B75}"/>
              </a:ext>
            </a:extLst>
          </p:cNvPr>
          <p:cNvGraphicFramePr>
            <a:graphicFrameLocks noGrp="1"/>
          </p:cNvGraphicFramePr>
          <p:nvPr>
            <p:ph idx="1"/>
            <p:extLst>
              <p:ext uri="{D42A27DB-BD31-4B8C-83A1-F6EECF244321}">
                <p14:modId xmlns:p14="http://schemas.microsoft.com/office/powerpoint/2010/main" val="494800813"/>
              </p:ext>
            </p:extLst>
          </p:nvPr>
        </p:nvGraphicFramePr>
        <p:xfrm>
          <a:off x="1981726" y="1948543"/>
          <a:ext cx="8228547" cy="4093490"/>
        </p:xfrm>
        <a:graphic>
          <a:graphicData uri="http://schemas.openxmlformats.org/drawingml/2006/table">
            <a:tbl>
              <a:tblPr/>
              <a:tblGrid>
                <a:gridCol w="5862236">
                  <a:extLst>
                    <a:ext uri="{9D8B030D-6E8A-4147-A177-3AD203B41FA5}">
                      <a16:colId xmlns:a16="http://schemas.microsoft.com/office/drawing/2014/main" val="155717154"/>
                    </a:ext>
                  </a:extLst>
                </a:gridCol>
                <a:gridCol w="2366311">
                  <a:extLst>
                    <a:ext uri="{9D8B030D-6E8A-4147-A177-3AD203B41FA5}">
                      <a16:colId xmlns:a16="http://schemas.microsoft.com/office/drawing/2014/main" val="3945577460"/>
                    </a:ext>
                  </a:extLst>
                </a:gridCol>
              </a:tblGrid>
              <a:tr h="409349">
                <a:tc>
                  <a:txBody>
                    <a:bodyPr/>
                    <a:lstStyle/>
                    <a:p>
                      <a:pPr algn="l" fontAlgn="b">
                        <a:spcBef>
                          <a:spcPts val="0"/>
                        </a:spcBef>
                        <a:spcAft>
                          <a:spcPts val="0"/>
                        </a:spcAft>
                      </a:pPr>
                      <a:r>
                        <a:rPr lang="nl-NL" sz="2100" b="1" i="0" u="none" strike="noStrike">
                          <a:solidFill>
                            <a:srgbClr val="000000"/>
                          </a:solidFill>
                          <a:effectLst/>
                          <a:latin typeface="Calibri" panose="020F0502020204030204" pitchFamily="34" charset="0"/>
                        </a:rPr>
                        <a:t>Omschrijving </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1" i="0" u="none" strike="noStrike">
                          <a:solidFill>
                            <a:srgbClr val="000000"/>
                          </a:solidFill>
                          <a:effectLst/>
                          <a:latin typeface="Calibri" panose="020F0502020204030204" pitchFamily="34" charset="0"/>
                        </a:rPr>
                        <a:t>Bedrag</a:t>
                      </a:r>
                      <a:endParaRPr lang="nl-NL" sz="3500" b="0" i="0" u="none" strike="noStrike">
                        <a:effectLst/>
                        <a:latin typeface="Arial" panose="020B0604020202020204" pitchFamily="34" charset="0"/>
                      </a:endParaRPr>
                    </a:p>
                  </a:txBody>
                  <a:tcPr marL="14725" marR="14725" marT="147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0604569"/>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Sportakkoord 2023</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€ 10.910,00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6367690"/>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Sportakkoord 2024</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€ 13.350,00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1566592"/>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Totaal begin 2024</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1" i="0" u="none" strike="noStrike">
                          <a:solidFill>
                            <a:srgbClr val="000000"/>
                          </a:solidFill>
                          <a:effectLst/>
                          <a:latin typeface="Calibri" panose="020F0502020204030204" pitchFamily="34" charset="0"/>
                        </a:rPr>
                        <a:t> € 24.260,00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27376646"/>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a:t>
                      </a:r>
                      <a:endParaRPr lang="nl-NL" sz="3500" b="0" i="0" u="none" strike="noStrike">
                        <a:effectLst/>
                        <a:latin typeface="Arial" panose="020B0604020202020204" pitchFamily="34" charset="0"/>
                      </a:endParaRPr>
                    </a:p>
                  </a:txBody>
                  <a:tcPr marL="14725" marR="14725" marT="1472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53650010"/>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Uitgaven 2024</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1.200,00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0290652"/>
                  </a:ext>
                </a:extLst>
              </a:tr>
              <a:tr h="409349">
                <a:tc>
                  <a:txBody>
                    <a:bodyPr/>
                    <a:lstStyle/>
                    <a:p>
                      <a:pPr algn="l" fontAlgn="b">
                        <a:spcBef>
                          <a:spcPts val="0"/>
                        </a:spcBef>
                        <a:spcAft>
                          <a:spcPts val="0"/>
                        </a:spcAft>
                      </a:pPr>
                      <a:r>
                        <a:rPr lang="nl-NL" sz="2100" b="0" i="0" u="none" strike="noStrike" dirty="0">
                          <a:solidFill>
                            <a:srgbClr val="000000"/>
                          </a:solidFill>
                          <a:effectLst/>
                          <a:latin typeface="Calibri" panose="020F0502020204030204" pitchFamily="34" charset="0"/>
                        </a:rPr>
                        <a:t>Uitgaven </a:t>
                      </a:r>
                      <a:r>
                        <a:rPr lang="nl-NL" sz="2100" b="0" i="0" u="none" strike="noStrike" dirty="0" err="1">
                          <a:solidFill>
                            <a:srgbClr val="000000"/>
                          </a:solidFill>
                          <a:effectLst/>
                          <a:latin typeface="Calibri" panose="020F0502020204030204" pitchFamily="34" charset="0"/>
                        </a:rPr>
                        <a:t>Zandvoorpas</a:t>
                      </a:r>
                      <a:endParaRPr lang="nl-NL" sz="3500" b="0" i="0" u="none" strike="noStrike" dirty="0">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6.000,00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4736903"/>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Bijeenkomst Duintjesveld</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500,00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5792208"/>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Licentiekosten </a:t>
                      </a:r>
                      <a:r>
                        <a:rPr lang="nl-NL" sz="2100" b="0" i="0" u="none" strike="noStrike" dirty="0">
                          <a:solidFill>
                            <a:srgbClr val="000000"/>
                          </a:solidFill>
                          <a:effectLst/>
                          <a:latin typeface="Calibri" panose="020F0502020204030204" pitchFamily="34" charset="0"/>
                        </a:rPr>
                        <a:t>NH actief </a:t>
                      </a:r>
                      <a:endParaRPr lang="nl-NL" sz="3500" b="0" i="0" u="none" strike="noStrike" dirty="0">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 €   3.400,00 </a:t>
                      </a:r>
                      <a:endParaRPr lang="nl-NL" sz="3500" b="0" i="0" u="none" strike="noStrike">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7690333"/>
                  </a:ext>
                </a:extLst>
              </a:tr>
              <a:tr h="409349">
                <a:tc>
                  <a:txBody>
                    <a:bodyPr/>
                    <a:lstStyle/>
                    <a:p>
                      <a:pPr algn="l" fontAlgn="b">
                        <a:spcBef>
                          <a:spcPts val="0"/>
                        </a:spcBef>
                        <a:spcAft>
                          <a:spcPts val="0"/>
                        </a:spcAft>
                      </a:pPr>
                      <a:r>
                        <a:rPr lang="nl-NL" sz="2100" b="0" i="0" u="none" strike="noStrike">
                          <a:solidFill>
                            <a:srgbClr val="000000"/>
                          </a:solidFill>
                          <a:effectLst/>
                          <a:latin typeface="Calibri" panose="020F0502020204030204" pitchFamily="34" charset="0"/>
                        </a:rPr>
                        <a:t>Nog te besteden 2024</a:t>
                      </a:r>
                      <a:endParaRPr lang="nl-NL" sz="3500" b="0" i="0" u="none" strike="noStrike">
                        <a:effectLst/>
                        <a:latin typeface="Arial" panose="020B0604020202020204" pitchFamily="34" charset="0"/>
                      </a:endParaRPr>
                    </a:p>
                  </a:txBody>
                  <a:tcPr marL="14725" marR="14725" marT="147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spcBef>
                          <a:spcPts val="0"/>
                        </a:spcBef>
                        <a:spcAft>
                          <a:spcPts val="0"/>
                        </a:spcAft>
                      </a:pPr>
                      <a:r>
                        <a:rPr lang="nl-NL" sz="2100" b="1" i="0" u="none" strike="noStrike" dirty="0">
                          <a:solidFill>
                            <a:srgbClr val="000000"/>
                          </a:solidFill>
                          <a:effectLst/>
                          <a:latin typeface="Calibri" panose="020F0502020204030204" pitchFamily="34" charset="0"/>
                        </a:rPr>
                        <a:t> € 13.160,00 </a:t>
                      </a:r>
                      <a:endParaRPr lang="nl-NL" sz="3500" b="0" i="0" u="none" strike="noStrike" dirty="0">
                        <a:effectLst/>
                        <a:latin typeface="Arial" panose="020B0604020202020204" pitchFamily="34" charset="0"/>
                      </a:endParaRPr>
                    </a:p>
                  </a:txBody>
                  <a:tcPr marL="14725" marR="14725" marT="147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1539615"/>
                  </a:ext>
                </a:extLst>
              </a:tr>
            </a:tbl>
          </a:graphicData>
        </a:graphic>
      </p:graphicFrame>
    </p:spTree>
    <p:extLst>
      <p:ext uri="{BB962C8B-B14F-4D97-AF65-F5344CB8AC3E}">
        <p14:creationId xmlns:p14="http://schemas.microsoft.com/office/powerpoint/2010/main" val="3246054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1D03D8-F79B-74AC-949A-B9A43A5297A9}"/>
              </a:ext>
            </a:extLst>
          </p:cNvPr>
          <p:cNvSpPr>
            <a:spLocks noGrp="1"/>
          </p:cNvSpPr>
          <p:nvPr>
            <p:ph type="title"/>
          </p:nvPr>
        </p:nvSpPr>
        <p:spPr>
          <a:xfrm>
            <a:off x="677334" y="609600"/>
            <a:ext cx="8596668" cy="615518"/>
          </a:xfrm>
        </p:spPr>
        <p:txBody>
          <a:bodyPr>
            <a:normAutofit fontScale="90000"/>
          </a:bodyPr>
          <a:lstStyle/>
          <a:p>
            <a:r>
              <a:rPr lang="nl-NL" dirty="0"/>
              <a:t>Communicatie </a:t>
            </a:r>
          </a:p>
        </p:txBody>
      </p:sp>
      <p:sp>
        <p:nvSpPr>
          <p:cNvPr id="3" name="Tijdelijke aanduiding voor inhoud 2">
            <a:extLst>
              <a:ext uri="{FF2B5EF4-FFF2-40B4-BE49-F238E27FC236}">
                <a16:creationId xmlns:a16="http://schemas.microsoft.com/office/drawing/2014/main" id="{BF79D64C-F70C-210F-800F-BFBFFFEE7083}"/>
              </a:ext>
            </a:extLst>
          </p:cNvPr>
          <p:cNvSpPr>
            <a:spLocks noGrp="1"/>
          </p:cNvSpPr>
          <p:nvPr>
            <p:ph idx="1"/>
          </p:nvPr>
        </p:nvSpPr>
        <p:spPr>
          <a:xfrm>
            <a:off x="677334" y="1225119"/>
            <a:ext cx="9806368" cy="5345802"/>
          </a:xfrm>
        </p:spPr>
        <p:txBody>
          <a:bodyPr>
            <a:normAutofit fontScale="85000" lnSpcReduction="20000"/>
          </a:bodyPr>
          <a:lstStyle/>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Huidige </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situatie (zie hieronder)</a:t>
            </a:r>
          </a:p>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Doel</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In 2024 worden partijen in Zandvoort geïnformeerd over de mogelijkheden tot financiering vanuit het sportakkoord door middel van verschillende communicatiemiddelen en vooraf bepaalde momenten. Partijen worden actief uitgenodigd om gemakkelijk een aanvraag te doen.</a:t>
            </a:r>
          </a:p>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Doelgroep:</a:t>
            </a:r>
            <a:r>
              <a:rPr lang="nl-NL" sz="1800" kern="100" dirty="0">
                <a:effectLst/>
                <a:latin typeface="Calibri" panose="020F0502020204030204" pitchFamily="34" charset="0"/>
                <a:ea typeface="Calibri" panose="020F0502020204030204" pitchFamily="34" charset="0"/>
                <a:cs typeface="Times New Roman" panose="02020603050405020304" pitchFamily="18" charset="0"/>
              </a:rPr>
              <a:t> Partijen die sportactiviteiten willen ontplooien welke ten goede komen aan de doelstellingen in het sportakkoord. </a:t>
            </a:r>
          </a:p>
          <a:p>
            <a:r>
              <a:rPr lang="nl-NL" sz="1800" b="1" dirty="0">
                <a:effectLst/>
                <a:latin typeface="Calibri" panose="020F0502020204030204" pitchFamily="34" charset="0"/>
                <a:ea typeface="Calibri" panose="020F0502020204030204" pitchFamily="34" charset="0"/>
                <a:cs typeface="Times New Roman" panose="02020603050405020304" pitchFamily="18" charset="0"/>
              </a:rPr>
              <a:t>Communicatiemiddelen</a:t>
            </a:r>
            <a:r>
              <a:rPr lang="nl-NL" b="1" kern="100" dirty="0">
                <a:latin typeface="Calibri" panose="020F0502020204030204" pitchFamily="34" charset="0"/>
                <a:ea typeface="Calibri" panose="020F0502020204030204" pitchFamily="34" charset="0"/>
                <a:cs typeface="Times New Roman" panose="02020603050405020304" pitchFamily="18" charset="0"/>
              </a:rPr>
              <a:t>:</a:t>
            </a:r>
          </a:p>
          <a:p>
            <a:pPr lvl="1"/>
            <a:r>
              <a:rPr lang="nl-NL" kern="100" dirty="0">
                <a:latin typeface="Calibri" panose="020F0502020204030204" pitchFamily="34" charset="0"/>
                <a:ea typeface="Calibri" panose="020F0502020204030204" pitchFamily="34" charset="0"/>
                <a:cs typeface="Times New Roman" panose="02020603050405020304" pitchFamily="18" charset="0"/>
              </a:rPr>
              <a:t>Website Team Sportservice (bron)</a:t>
            </a:r>
          </a:p>
          <a:p>
            <a:pPr lvl="1"/>
            <a:r>
              <a:rPr lang="nl-NL" kern="100" dirty="0">
                <a:latin typeface="Calibri" panose="020F0502020204030204" pitchFamily="34" charset="0"/>
                <a:ea typeface="Calibri" panose="020F0502020204030204" pitchFamily="34" charset="0"/>
                <a:cs typeface="Times New Roman" panose="02020603050405020304" pitchFamily="18" charset="0"/>
              </a:rPr>
              <a:t>Websites Gemeente Zandvoort en Pluspunt </a:t>
            </a:r>
          </a:p>
          <a:p>
            <a:pPr lvl="1"/>
            <a:r>
              <a:rPr lang="nl-NL" kern="100" dirty="0" err="1">
                <a:latin typeface="Calibri" panose="020F0502020204030204" pitchFamily="34" charset="0"/>
                <a:ea typeface="Calibri" panose="020F0502020204030204" pitchFamily="34" charset="0"/>
                <a:cs typeface="Times New Roman" panose="02020603050405020304" pitchFamily="18" charset="0"/>
              </a:rPr>
              <a:t>Socials</a:t>
            </a:r>
            <a:r>
              <a:rPr lang="nl-NL" kern="100" dirty="0">
                <a:latin typeface="Calibri" panose="020F0502020204030204" pitchFamily="34" charset="0"/>
                <a:ea typeface="Calibri" panose="020F0502020204030204" pitchFamily="34" charset="0"/>
                <a:cs typeface="Times New Roman" panose="02020603050405020304" pitchFamily="18" charset="0"/>
              </a:rPr>
              <a:t> (Facebook, </a:t>
            </a:r>
            <a:r>
              <a:rPr lang="nl-NL" kern="100" dirty="0" err="1">
                <a:latin typeface="Calibri" panose="020F0502020204030204" pitchFamily="34" charset="0"/>
                <a:ea typeface="Calibri" panose="020F0502020204030204" pitchFamily="34" charset="0"/>
                <a:cs typeface="Times New Roman" panose="02020603050405020304" pitchFamily="18" charset="0"/>
              </a:rPr>
              <a:t>linkedIn</a:t>
            </a:r>
            <a:r>
              <a:rPr lang="nl-NL" kern="100" dirty="0">
                <a:latin typeface="Calibri" panose="020F0502020204030204" pitchFamily="34" charset="0"/>
                <a:ea typeface="Calibri" panose="020F0502020204030204" pitchFamily="34" charset="0"/>
                <a:cs typeface="Times New Roman" panose="02020603050405020304" pitchFamily="18" charset="0"/>
              </a:rPr>
              <a:t> ,Instagram, Snapchat ) van Team Sportservice, Pluspunt, Gemeente Zandvoort en de GGD.</a:t>
            </a:r>
          </a:p>
          <a:p>
            <a:pPr lvl="1"/>
            <a:r>
              <a:rPr lang="nl-NL" kern="100" dirty="0">
                <a:latin typeface="Calibri" panose="020F0502020204030204" pitchFamily="34" charset="0"/>
                <a:ea typeface="Calibri" panose="020F0502020204030204" pitchFamily="34" charset="0"/>
                <a:cs typeface="Times New Roman" panose="02020603050405020304" pitchFamily="18" charset="0"/>
              </a:rPr>
              <a:t>Lokale media (radio ZFM/ nieuwsblad) </a:t>
            </a:r>
          </a:p>
          <a:p>
            <a:pPr lvl="1"/>
            <a:r>
              <a:rPr lang="nl-NL" kern="100" dirty="0">
                <a:latin typeface="Calibri" panose="020F0502020204030204" pitchFamily="34" charset="0"/>
                <a:ea typeface="Calibri" panose="020F0502020204030204" pitchFamily="34" charset="0"/>
                <a:cs typeface="Times New Roman" panose="02020603050405020304" pitchFamily="18" charset="0"/>
              </a:rPr>
              <a:t>Sleutelpersonen binnen de sportverenigingen/ onderwijs/ welzijn/ 1e lijn/ Senioren vereniging evt. de wethouder/Seniorenvereniging leden van de kerngroep. </a:t>
            </a:r>
          </a:p>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Strategie </a:t>
            </a:r>
            <a:r>
              <a:rPr lang="nl-NL" kern="100" dirty="0">
                <a:latin typeface="Calibri" panose="020F0502020204030204" pitchFamily="34" charset="0"/>
                <a:ea typeface="Calibri" panose="020F0502020204030204" pitchFamily="34" charset="0"/>
                <a:cs typeface="Times New Roman" panose="02020603050405020304" pitchFamily="18" charset="0"/>
              </a:rPr>
              <a:t>(zie hieronder)</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800" b="1" kern="100" dirty="0">
                <a:effectLst/>
                <a:latin typeface="Calibri" panose="020F0502020204030204" pitchFamily="34" charset="0"/>
                <a:ea typeface="Calibri" panose="020F0502020204030204" pitchFamily="34" charset="0"/>
                <a:cs typeface="Times New Roman" panose="02020603050405020304" pitchFamily="18" charset="0"/>
              </a:rPr>
              <a:t>Planning</a:t>
            </a:r>
          </a:p>
          <a:p>
            <a:pPr lvl="1"/>
            <a:r>
              <a:rPr lang="nl-NL" b="1" kern="100" dirty="0">
                <a:latin typeface="Calibri" panose="020F0502020204030204" pitchFamily="34" charset="0"/>
                <a:ea typeface="Calibri" panose="020F0502020204030204" pitchFamily="34" charset="0"/>
                <a:cs typeface="Times New Roman" panose="02020603050405020304" pitchFamily="18" charset="0"/>
              </a:rPr>
              <a:t>Q1 </a:t>
            </a:r>
            <a:r>
              <a:rPr lang="nl-NL" kern="100">
                <a:latin typeface="Calibri" panose="020F0502020204030204" pitchFamily="34" charset="0"/>
                <a:ea typeface="Calibri" panose="020F0502020204030204" pitchFamily="34" charset="0"/>
                <a:cs typeface="Times New Roman" panose="02020603050405020304" pitchFamily="18" charset="0"/>
              </a:rPr>
              <a:t>Artikel Goed </a:t>
            </a:r>
            <a:r>
              <a:rPr lang="nl-NL" kern="100" dirty="0">
                <a:latin typeface="Calibri" panose="020F0502020204030204" pitchFamily="34" charset="0"/>
                <a:ea typeface="Calibri" panose="020F0502020204030204" pitchFamily="34" charset="0"/>
                <a:cs typeface="Times New Roman" panose="02020603050405020304" pitchFamily="18" charset="0"/>
              </a:rPr>
              <a:t>voorbeeld van een project</a:t>
            </a:r>
          </a:p>
          <a:p>
            <a:pPr lvl="1"/>
            <a:r>
              <a:rPr lang="nl-NL" b="1" kern="100" dirty="0">
                <a:effectLst/>
                <a:latin typeface="Calibri" panose="020F0502020204030204" pitchFamily="34" charset="0"/>
                <a:ea typeface="Calibri" panose="020F0502020204030204" pitchFamily="34" charset="0"/>
                <a:cs typeface="Times New Roman" panose="02020603050405020304" pitchFamily="18" charset="0"/>
              </a:rPr>
              <a:t>Q2 </a:t>
            </a:r>
            <a:r>
              <a:rPr lang="nl-NL" sz="1800" dirty="0">
                <a:effectLst/>
                <a:latin typeface="Calibri" panose="020F0502020204030204" pitchFamily="34" charset="0"/>
                <a:ea typeface="Calibri" panose="020F0502020204030204" pitchFamily="34" charset="0"/>
                <a:cs typeface="Times New Roman" panose="02020603050405020304" pitchFamily="18" charset="0"/>
              </a:rPr>
              <a:t>Brede communicatie website, </a:t>
            </a:r>
            <a:r>
              <a:rPr lang="nl-NL" sz="1800" dirty="0" err="1">
                <a:effectLst/>
                <a:latin typeface="Calibri" panose="020F0502020204030204" pitchFamily="34" charset="0"/>
                <a:ea typeface="Calibri" panose="020F0502020204030204" pitchFamily="34" charset="0"/>
                <a:cs typeface="Times New Roman" panose="02020603050405020304" pitchFamily="18" charset="0"/>
              </a:rPr>
              <a:t>socials</a:t>
            </a:r>
            <a:r>
              <a:rPr lang="nl-NL" sz="1800" dirty="0">
                <a:effectLst/>
                <a:latin typeface="Calibri" panose="020F0502020204030204" pitchFamily="34" charset="0"/>
                <a:ea typeface="Calibri" panose="020F0502020204030204" pitchFamily="34" charset="0"/>
                <a:cs typeface="Times New Roman" panose="02020603050405020304" pitchFamily="18" charset="0"/>
              </a:rPr>
              <a:t>, sleutelpersonen</a:t>
            </a:r>
            <a:endParaRPr lang="nl-NL" kern="1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nl-NL" b="1" kern="100" dirty="0">
                <a:latin typeface="Calibri" panose="020F0502020204030204" pitchFamily="34" charset="0"/>
                <a:ea typeface="Calibri" panose="020F0502020204030204" pitchFamily="34" charset="0"/>
                <a:cs typeface="Times New Roman" panose="02020603050405020304" pitchFamily="18" charset="0"/>
              </a:rPr>
              <a:t>Q3</a:t>
            </a:r>
          </a:p>
          <a:p>
            <a:pPr lvl="1"/>
            <a:r>
              <a:rPr lang="nl-NL" b="1" kern="100" dirty="0">
                <a:effectLst/>
                <a:latin typeface="Calibri" panose="020F0502020204030204" pitchFamily="34" charset="0"/>
                <a:ea typeface="Calibri" panose="020F0502020204030204" pitchFamily="34" charset="0"/>
                <a:cs typeface="Times New Roman" panose="02020603050405020304" pitchFamily="18" charset="0"/>
              </a:rPr>
              <a:t>Q4</a:t>
            </a:r>
          </a:p>
          <a:p>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2931190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78142-5DB3-0FB8-0579-F520A09DDE6A}"/>
              </a:ext>
            </a:extLst>
          </p:cNvPr>
          <p:cNvSpPr>
            <a:spLocks noGrp="1"/>
          </p:cNvSpPr>
          <p:nvPr>
            <p:ph type="title"/>
          </p:nvPr>
        </p:nvSpPr>
        <p:spPr/>
        <p:txBody>
          <a:bodyPr/>
          <a:lstStyle/>
          <a:p>
            <a:r>
              <a:rPr lang="nl-NL" dirty="0"/>
              <a:t>Monitoring en evaluatie</a:t>
            </a:r>
          </a:p>
        </p:txBody>
      </p:sp>
      <p:sp>
        <p:nvSpPr>
          <p:cNvPr id="3" name="Tijdelijke aanduiding voor inhoud 2">
            <a:extLst>
              <a:ext uri="{FF2B5EF4-FFF2-40B4-BE49-F238E27FC236}">
                <a16:creationId xmlns:a16="http://schemas.microsoft.com/office/drawing/2014/main" id="{F2F80C0D-409C-CCDA-6C5F-B917C22FFFF9}"/>
              </a:ext>
            </a:extLst>
          </p:cNvPr>
          <p:cNvSpPr>
            <a:spLocks noGrp="1"/>
          </p:cNvSpPr>
          <p:nvPr>
            <p:ph idx="1"/>
          </p:nvPr>
        </p:nvSpPr>
        <p:spPr>
          <a:xfrm>
            <a:off x="677334" y="1275907"/>
            <a:ext cx="9955224" cy="4765455"/>
          </a:xfrm>
        </p:spPr>
        <p:txBody>
          <a:bodyPr>
            <a:normAutofit/>
          </a:bodyPr>
          <a:lstStyle/>
          <a:p>
            <a:pPr marL="0" indent="0">
              <a:buNone/>
            </a:pPr>
            <a:r>
              <a:rPr lang="nl-NL" sz="1500" dirty="0">
                <a:latin typeface="Calibri" panose="020F0502020204030204" pitchFamily="34" charset="0"/>
                <a:ea typeface="Calibri" panose="020F0502020204030204" pitchFamily="34" charset="0"/>
                <a:cs typeface="Times New Roman" panose="02020603050405020304" pitchFamily="18" charset="0"/>
              </a:rPr>
              <a:t>Om het sportakkoord II tot een succes te brengen is het belangrijk dat verschillende activiteiten plaatsvinden rondom monitoring en evaluatie van de projecten en voor het succesvol maken van het sportakkoord.  </a:t>
            </a:r>
            <a:r>
              <a:rPr lang="nl-NL" sz="1500" dirty="0">
                <a:solidFill>
                  <a:schemeClr val="tx1"/>
                </a:solidFill>
                <a:latin typeface="Calibri" panose="020F0502020204030204" pitchFamily="34" charset="0"/>
                <a:ea typeface="Calibri" panose="020F0502020204030204" pitchFamily="34" charset="0"/>
                <a:cs typeface="Times New Roman" panose="02020603050405020304" pitchFamily="18" charset="0"/>
              </a:rPr>
              <a:t>De</a:t>
            </a:r>
            <a:r>
              <a:rPr lang="nl-NL" sz="15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nl-NL" sz="1500" dirty="0">
                <a:solidFill>
                  <a:schemeClr val="tx1"/>
                </a:solidFill>
                <a:latin typeface="Calibri" panose="020F0502020204030204" pitchFamily="34" charset="0"/>
                <a:ea typeface="Calibri" panose="020F0502020204030204" pitchFamily="34" charset="0"/>
                <a:cs typeface="Times New Roman" panose="02020603050405020304" pitchFamily="18" charset="0"/>
              </a:rPr>
              <a:t>aangevraagde projecten sluiten aan bij de ambities van het Lokaal Sportakkoord en/of sluiten aan op de bestaande projecten uit Sportakkoord 1. Op de volgende manieren zal aandacht gegeven worden aan de monitoring en evaluatie:</a:t>
            </a:r>
          </a:p>
          <a:p>
            <a:r>
              <a:rPr lang="nl-NL" sz="1500" dirty="0">
                <a:solidFill>
                  <a:schemeClr val="tx1"/>
                </a:solidFill>
                <a:latin typeface="Calibri" panose="020F0502020204030204" pitchFamily="34" charset="0"/>
                <a:ea typeface="Calibri" panose="020F0502020204030204" pitchFamily="34" charset="0"/>
                <a:cs typeface="Times New Roman" panose="02020603050405020304" pitchFamily="18" charset="0"/>
              </a:rPr>
              <a:t>Projecten kiezen op basis van de gestelde Sportakkoord kaders</a:t>
            </a:r>
          </a:p>
          <a:p>
            <a:r>
              <a:rPr lang="nl-NL" sz="1500" dirty="0">
                <a:solidFill>
                  <a:schemeClr val="tx1"/>
                </a:solidFill>
                <a:latin typeface="Calibri" panose="020F0502020204030204" pitchFamily="34" charset="0"/>
                <a:ea typeface="Calibri" panose="020F0502020204030204" pitchFamily="34" charset="0"/>
                <a:cs typeface="Times New Roman" panose="02020603050405020304" pitchFamily="18" charset="0"/>
              </a:rPr>
              <a:t>Projecten worden geëvalueerd een online formulier (nog aan te passen) </a:t>
            </a:r>
            <a:r>
              <a:rPr lang="nl-NL" sz="1500" dirty="0">
                <a:solidFill>
                  <a:schemeClr val="tx1"/>
                </a:solidFill>
                <a:hlinkClick r:id="rId2">
                  <a:extLst>
                    <a:ext uri="{A12FA001-AC4F-418D-AE19-62706E023703}">
                      <ahyp:hlinkClr xmlns:ahyp="http://schemas.microsoft.com/office/drawing/2018/hyperlinkcolor" val="tx"/>
                    </a:ext>
                  </a:extLst>
                </a:hlinkClick>
              </a:rPr>
              <a:t>Verantwoording Uitvoeringsbudget - Team Sportservice Haarlemmermeer</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500" dirty="0">
                <a:effectLst/>
                <a:latin typeface="Calibri" panose="020F0502020204030204" pitchFamily="34" charset="0"/>
                <a:ea typeface="Calibri" panose="020F0502020204030204" pitchFamily="34" charset="0"/>
                <a:cs typeface="Times New Roman" panose="02020603050405020304" pitchFamily="18" charset="0"/>
              </a:rPr>
              <a:t>De kerngroep monitort het aantal aanvragen gedurende 2024. Blijft het aantal aanvragen achter dan kan dit tussentijds bijgestuurd worden door meer communicatie en/ of gerichte communicatie (aanschrijven sportclubs/ aanpassen communicatiestrategie). </a:t>
            </a:r>
          </a:p>
          <a:p>
            <a:r>
              <a:rPr lang="nl-NL" sz="1500" dirty="0">
                <a:effectLst/>
                <a:latin typeface="Calibri" panose="020F0502020204030204" pitchFamily="34" charset="0"/>
                <a:ea typeface="Calibri" panose="020F0502020204030204" pitchFamily="34" charset="0"/>
                <a:cs typeface="Times New Roman" panose="02020603050405020304" pitchFamily="18" charset="0"/>
              </a:rPr>
              <a:t>In Q4 2024 maakt de kerngroep de balans op wat betreft het aantal aanvragen en evalueert dit.</a:t>
            </a:r>
          </a:p>
          <a:p>
            <a:r>
              <a:rPr lang="nl-NL" sz="1500" dirty="0">
                <a:latin typeface="Calibri" panose="020F0502020204030204" pitchFamily="34" charset="0"/>
                <a:ea typeface="Calibri" panose="020F0502020204030204" pitchFamily="34" charset="0"/>
                <a:cs typeface="Times New Roman" panose="02020603050405020304" pitchFamily="18" charset="0"/>
              </a:rPr>
              <a:t>Vervolgens wordt gekeken welke aanpassingen gedaan moeten worden binnen het lokaal Sportakkoord. Hierbij kan gedacht worden aan het bijstellen de kaders of het communicatieplan.</a:t>
            </a:r>
            <a:endParaRPr lang="nl-NL" sz="1500" dirty="0">
              <a:effectLst/>
              <a:latin typeface="Calibri" panose="020F0502020204030204" pitchFamily="34" charset="0"/>
              <a:ea typeface="Calibri" panose="020F0502020204030204" pitchFamily="34" charset="0"/>
              <a:cs typeface="Times New Roman" panose="02020603050405020304" pitchFamily="18" charset="0"/>
            </a:endParaRPr>
          </a:p>
          <a:p>
            <a:r>
              <a:rPr lang="nl-NL" sz="1500" dirty="0">
                <a:effectLst/>
                <a:latin typeface="Calibri" panose="020F0502020204030204" pitchFamily="34" charset="0"/>
                <a:ea typeface="Calibri" panose="020F0502020204030204" pitchFamily="34" charset="0"/>
                <a:cs typeface="Times New Roman" panose="02020603050405020304" pitchFamily="18" charset="0"/>
              </a:rPr>
              <a:t>De evaluatiepunten worden meegenomen naar 2025 en verwerkt in de desbetreffende documenten</a:t>
            </a:r>
            <a:endParaRPr lang="nl-NL" sz="1500" dirty="0"/>
          </a:p>
        </p:txBody>
      </p:sp>
    </p:spTree>
    <p:extLst>
      <p:ext uri="{BB962C8B-B14F-4D97-AF65-F5344CB8AC3E}">
        <p14:creationId xmlns:p14="http://schemas.microsoft.com/office/powerpoint/2010/main" val="337177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GGD Kennemerland">
            <a:extLst>
              <a:ext uri="{FF2B5EF4-FFF2-40B4-BE49-F238E27FC236}">
                <a16:creationId xmlns:a16="http://schemas.microsoft.com/office/drawing/2014/main" id="{FB6561C4-D983-3D23-2201-C61ACB3F6D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0256" y="0"/>
            <a:ext cx="2508921" cy="1306898"/>
          </a:xfrm>
          <a:prstGeom prst="rect">
            <a:avLst/>
          </a:prstGeom>
          <a:noFill/>
          <a:extLst>
            <a:ext uri="{909E8E84-426E-40DD-AFC4-6F175D3DCCD1}">
              <a14:hiddenFill xmlns:a14="http://schemas.microsoft.com/office/drawing/2010/main">
                <a:solidFill>
                  <a:srgbClr val="FFFFFF"/>
                </a:solidFill>
              </a14:hiddenFill>
            </a:ext>
          </a:extLst>
        </p:spPr>
      </p:pic>
      <p:cxnSp>
        <p:nvCxnSpPr>
          <p:cNvPr id="4" name="Rechte verbindingslijn 3">
            <a:extLst>
              <a:ext uri="{FF2B5EF4-FFF2-40B4-BE49-F238E27FC236}">
                <a16:creationId xmlns:a16="http://schemas.microsoft.com/office/drawing/2014/main" id="{1243DA3B-1541-37D9-7075-FBA43E2E2516}"/>
              </a:ext>
            </a:extLst>
          </p:cNvPr>
          <p:cNvCxnSpPr>
            <a:cxnSpLocks/>
          </p:cNvCxnSpPr>
          <p:nvPr/>
        </p:nvCxnSpPr>
        <p:spPr>
          <a:xfrm>
            <a:off x="0" y="1138947"/>
            <a:ext cx="12192000"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7" name="Tekstvak 6">
            <a:extLst>
              <a:ext uri="{FF2B5EF4-FFF2-40B4-BE49-F238E27FC236}">
                <a16:creationId xmlns:a16="http://schemas.microsoft.com/office/drawing/2014/main" id="{31F38E8C-F495-B08D-0BF7-79D892FA47F4}"/>
              </a:ext>
            </a:extLst>
          </p:cNvPr>
          <p:cNvSpPr txBox="1"/>
          <p:nvPr/>
        </p:nvSpPr>
        <p:spPr>
          <a:xfrm>
            <a:off x="0" y="453394"/>
            <a:ext cx="4665306" cy="400110"/>
          </a:xfrm>
          <a:prstGeom prst="rect">
            <a:avLst/>
          </a:prstGeom>
          <a:solidFill>
            <a:schemeClr val="bg1"/>
          </a:solidFill>
        </p:spPr>
        <p:txBody>
          <a:bodyPr wrap="square" rtlCol="0">
            <a:spAutoFit/>
          </a:bodyPr>
          <a:lstStyle/>
          <a:p>
            <a:r>
              <a:rPr lang="nl-NL" sz="2000" b="1" dirty="0">
                <a:solidFill>
                  <a:schemeClr val="accent1">
                    <a:lumMod val="75000"/>
                  </a:schemeClr>
                </a:solidFill>
              </a:rPr>
              <a:t>Cijfers sport en bewegen jeugd 2021</a:t>
            </a:r>
          </a:p>
        </p:txBody>
      </p:sp>
      <p:pic>
        <p:nvPicPr>
          <p:cNvPr id="9" name="Afbeelding 8" descr="Afbeelding met tekst, schermopname&#10;&#10;Automatisch gegenereerde beschrijving">
            <a:extLst>
              <a:ext uri="{FF2B5EF4-FFF2-40B4-BE49-F238E27FC236}">
                <a16:creationId xmlns:a16="http://schemas.microsoft.com/office/drawing/2014/main" id="{C2AFD81B-E560-BB60-2358-67597911CC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7584" y="1520312"/>
            <a:ext cx="5772399" cy="5107141"/>
          </a:xfrm>
          <a:prstGeom prst="rect">
            <a:avLst/>
          </a:prstGeom>
        </p:spPr>
      </p:pic>
      <p:pic>
        <p:nvPicPr>
          <p:cNvPr id="11" name="Afbeelding 10" descr="Afbeelding met tekst, schermopname, Lettertype&#10;&#10;Automatisch gegenereerde beschrijving">
            <a:extLst>
              <a:ext uri="{FF2B5EF4-FFF2-40B4-BE49-F238E27FC236}">
                <a16:creationId xmlns:a16="http://schemas.microsoft.com/office/drawing/2014/main" id="{1098CEBA-0649-29F0-530F-D7DAFD355A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6442" y="2562529"/>
            <a:ext cx="5399337" cy="2107058"/>
          </a:xfrm>
          <a:prstGeom prst="rect">
            <a:avLst/>
          </a:prstGeom>
        </p:spPr>
      </p:pic>
    </p:spTree>
    <p:extLst>
      <p:ext uri="{BB962C8B-B14F-4D97-AF65-F5344CB8AC3E}">
        <p14:creationId xmlns:p14="http://schemas.microsoft.com/office/powerpoint/2010/main" val="1013970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D8418FE62659A458D12B6D244C48EB0" ma:contentTypeVersion="20" ma:contentTypeDescription="Een nieuw document maken." ma:contentTypeScope="" ma:versionID="debfb10925de27b4ab63db36e3557aa6">
  <xsd:schema xmlns:xsd="http://www.w3.org/2001/XMLSchema" xmlns:xs="http://www.w3.org/2001/XMLSchema" xmlns:p="http://schemas.microsoft.com/office/2006/metadata/properties" xmlns:ns2="81964b93-aa80-4bda-99d7-140aa50657b4" xmlns:ns3="0eb3cfd3-d3a2-49b8-8d27-ef0edf9a3e7b" targetNamespace="http://schemas.microsoft.com/office/2006/metadata/properties" ma:root="true" ma:fieldsID="f3ecf7372ad79c8ed406caaceb3a399b" ns2:_="" ns3:_="">
    <xsd:import namespace="81964b93-aa80-4bda-99d7-140aa50657b4"/>
    <xsd:import namespace="0eb3cfd3-d3a2-49b8-8d27-ef0edf9a3e7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3:MediaServiceLocation" minOccurs="0"/>
                <xsd:element ref="ns3:AVG"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964b93-aa80-4bda-99d7-140aa50657b4"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29068a04-498c-41c6-9ccd-247cd4bd65cb}" ma:internalName="TaxCatchAll" ma:showField="CatchAllData" ma:web="81964b93-aa80-4bda-99d7-140aa50657b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eb3cfd3-d3a2-49b8-8d27-ef0edf9a3e7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AVG" ma:index="19" nillable="true" ma:displayName="AVG" ma:default="0" ma:internalName="AVG">
      <xsd:simpleType>
        <xsd:restriction base="dms:Boolea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51a9d00a-1cff-4799-9e00-6384affa3707"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Inhoudstype"/>
        <xsd:element ref="dc:title" minOccurs="0" maxOccurs="1" ma:index="3"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VG xmlns="0eb3cfd3-d3a2-49b8-8d27-ef0edf9a3e7b">false</AVG>
    <TaxCatchAll xmlns="81964b93-aa80-4bda-99d7-140aa50657b4" xsi:nil="true"/>
    <lcf76f155ced4ddcb4097134ff3c332f xmlns="0eb3cfd3-d3a2-49b8-8d27-ef0edf9a3e7b">
      <Terms xmlns="http://schemas.microsoft.com/office/infopath/2007/PartnerControls"/>
    </lcf76f155ced4ddcb4097134ff3c332f>
    <SharedWithUsers xmlns="81964b93-aa80-4bda-99d7-140aa50657b4">
      <UserInfo>
        <DisplayName>Wouter van der Vegt</DisplayName>
        <AccountId>19</AccountId>
        <AccountType/>
      </UserInfo>
    </SharedWithUsers>
  </documentManagement>
</p:properties>
</file>

<file path=customXml/itemProps1.xml><?xml version="1.0" encoding="utf-8"?>
<ds:datastoreItem xmlns:ds="http://schemas.openxmlformats.org/officeDocument/2006/customXml" ds:itemID="{098E8242-0F9F-47BF-A9CA-F0C7C9167063}">
  <ds:schemaRefs>
    <ds:schemaRef ds:uri="http://schemas.microsoft.com/sharepoint/v3/contenttype/forms"/>
  </ds:schemaRefs>
</ds:datastoreItem>
</file>

<file path=customXml/itemProps2.xml><?xml version="1.0" encoding="utf-8"?>
<ds:datastoreItem xmlns:ds="http://schemas.openxmlformats.org/officeDocument/2006/customXml" ds:itemID="{C4FA2B7B-FFA8-4A74-BBC6-FAFDF9C6FB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964b93-aa80-4bda-99d7-140aa50657b4"/>
    <ds:schemaRef ds:uri="0eb3cfd3-d3a2-49b8-8d27-ef0edf9a3e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A6FF6C9-BA86-462A-BEE9-6EBC08C7ACC9}">
  <ds:schemaRefs>
    <ds:schemaRef ds:uri="http://schemas.openxmlformats.org/package/2006/metadata/core-properties"/>
    <ds:schemaRef ds:uri="0eb3cfd3-d3a2-49b8-8d27-ef0edf9a3e7b"/>
    <ds:schemaRef ds:uri="http://purl.org/dc/elements/1.1/"/>
    <ds:schemaRef ds:uri="http://schemas.microsoft.com/office/infopath/2007/PartnerControls"/>
    <ds:schemaRef ds:uri="81964b93-aa80-4bda-99d7-140aa50657b4"/>
    <ds:schemaRef ds:uri="http://schemas.microsoft.com/office/2006/metadata/properties"/>
    <ds:schemaRef ds:uri="http://purl.org/dc/term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508</TotalTime>
  <Words>1779</Words>
  <Application>Microsoft Office PowerPoint</Application>
  <PresentationFormat>Widescreen</PresentationFormat>
  <Paragraphs>129</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Lokaal Sportakkoord Zandvoort</vt:lpstr>
      <vt:lpstr>Sportakkoord I naar Sportakkoord II (A)</vt:lpstr>
      <vt:lpstr>Sportakkoord I naar Sportakkoord II (B)</vt:lpstr>
      <vt:lpstr>Kernteam</vt:lpstr>
      <vt:lpstr>Kaders aanvragen Lokaal Sportakkoord II</vt:lpstr>
      <vt:lpstr>Financiële situatie </vt:lpstr>
      <vt:lpstr>Communicatie </vt:lpstr>
      <vt:lpstr>Monitoring en evaluatie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Lokaal Sportakkoord Zandvoort</dc:title>
  <dc:creator>Joost Groenewegen</dc:creator>
  <cp:lastModifiedBy>Joost Groenewegen</cp:lastModifiedBy>
  <cp:revision>2</cp:revision>
  <dcterms:created xsi:type="dcterms:W3CDTF">2024-01-09T08:18:58Z</dcterms:created>
  <dcterms:modified xsi:type="dcterms:W3CDTF">2024-03-15T14:24:25Z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0x010100FD8418FE62659A458D12B6D244C48EB0</vt:lpwstr>
  </property>
  <property fmtid="{D5CDD505-2E9C-101B-9397-08002B2CF9AE}" pid="3" name="MediaServiceImageTags">
    <vt:lpwstr/>
  </property>
</Properties>
</file>