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4"/>
  </p:notesMasterIdLst>
  <p:sldIdLst>
    <p:sldId id="262" r:id="rId5"/>
    <p:sldId id="608" r:id="rId6"/>
    <p:sldId id="609" r:id="rId7"/>
    <p:sldId id="610" r:id="rId8"/>
    <p:sldId id="611" r:id="rId9"/>
    <p:sldId id="612" r:id="rId10"/>
    <p:sldId id="613" r:id="rId11"/>
    <p:sldId id="626" r:id="rId12"/>
    <p:sldId id="621" r:id="rId13"/>
    <p:sldId id="620" r:id="rId14"/>
    <p:sldId id="616" r:id="rId15"/>
    <p:sldId id="618" r:id="rId16"/>
    <p:sldId id="627" r:id="rId17"/>
    <p:sldId id="623" r:id="rId18"/>
    <p:sldId id="271" r:id="rId19"/>
    <p:sldId id="269" r:id="rId20"/>
    <p:sldId id="268" r:id="rId21"/>
    <p:sldId id="625" r:id="rId22"/>
    <p:sldId id="624" r:id="rId23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phne Tervelde" initials="DT" lastIdx="1" clrIdx="0">
    <p:extLst>
      <p:ext uri="{19B8F6BF-5375-455C-9EA6-DF929625EA0E}">
        <p15:presenceInfo xmlns:p15="http://schemas.microsoft.com/office/powerpoint/2012/main" userId="S::dtervelde@teamsportservice.nl::e011f9a9-178a-4955-9449-dfec3f7e426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4694"/>
    <a:srgbClr val="95C11F"/>
    <a:srgbClr val="CADB2A"/>
    <a:srgbClr val="2DA592"/>
    <a:srgbClr val="D1F12F"/>
    <a:srgbClr val="4475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5BE976-01F5-4A09-AAE1-FE8FD6F63069}" v="1" dt="2021-05-31T13:16:38.6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75F27-DE93-D34D-B8D2-427BB31E7EEE}" type="datetimeFigureOut">
              <a:rPr lang="nl-NL" smtClean="0"/>
              <a:pPr/>
              <a:t>5-7-2021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BCF53-3F93-7144-BD4D-54532F40368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5096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BCF53-3F93-7144-BD4D-54532F40368B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31623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BCF53-3F93-7144-BD4D-54532F40368B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0062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/>
              <a:t>JT: ik zou de promotiecampagne hier ook benoemen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BCF53-3F93-7144-BD4D-54532F40368B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25423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/>
              <a:t>Kunnen we hier ook noemen: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/>
              <a:t>Verschillende </a:t>
            </a:r>
            <a:r>
              <a:rPr lang="nl-NL" err="1"/>
              <a:t>webinars</a:t>
            </a:r>
            <a:r>
              <a:rPr lang="nl-NL"/>
              <a:t> ter ondersteuning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err="1"/>
              <a:t>Communicatie-middelen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BCF53-3F93-7144-BD4D-54532F40368B}" type="slidenum">
              <a:rPr lang="nl-NL" smtClean="0"/>
              <a:pPr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7544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/>
              <a:t>JT: ik zou de promotiecampagne hier ook benoemen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BCF53-3F93-7144-BD4D-54532F40368B}" type="slidenum">
              <a:rPr lang="nl-NL" smtClean="0"/>
              <a:pPr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803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BCF53-3F93-7144-BD4D-54532F40368B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7701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BCF53-3F93-7144-BD4D-54532F40368B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0826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BCF53-3F93-7144-BD4D-54532F40368B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7427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BCF53-3F93-7144-BD4D-54532F40368B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385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BCF53-3F93-7144-BD4D-54532F40368B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59444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BCF53-3F93-7144-BD4D-54532F40368B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5078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/>
              <a:t>JT: ik zou de promotiecampagne hier ook benoemen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BCF53-3F93-7144-BD4D-54532F40368B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69114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BCF53-3F93-7144-BD4D-54532F40368B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48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004866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532739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694733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308525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6285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1622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5895375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01597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3C9858-1C62-0146-B41F-75873EF7F0A6}" type="datetimeFigureOut">
              <a:rPr lang="nl-NL" smtClean="0"/>
              <a:pPr/>
              <a:t>5-7-2021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7EFD1C-7206-3143-B2FC-8AED21BABA6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613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876" y="96985"/>
            <a:ext cx="11302834" cy="6357844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876" y="96985"/>
            <a:ext cx="11304249" cy="635784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876" y="96985"/>
            <a:ext cx="11304249" cy="635784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4583" y="96985"/>
            <a:ext cx="11302834" cy="635784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3875" y="96985"/>
            <a:ext cx="11301738" cy="2286255"/>
          </a:xfrm>
          <a:prstGeom prst="rect">
            <a:avLst/>
          </a:prstGeom>
        </p:spPr>
      </p:pic>
      <p:grpSp>
        <p:nvGrpSpPr>
          <p:cNvPr id="8" name="Groeperen 7"/>
          <p:cNvGrpSpPr/>
          <p:nvPr userDrawn="1"/>
        </p:nvGrpSpPr>
        <p:grpSpPr>
          <a:xfrm>
            <a:off x="3029285" y="4396672"/>
            <a:ext cx="1560471" cy="1964505"/>
            <a:chOff x="3029285" y="4396672"/>
            <a:chExt cx="1560471" cy="1964505"/>
          </a:xfrm>
        </p:grpSpPr>
        <p:pic>
          <p:nvPicPr>
            <p:cNvPr id="9" name="Afbeelding 8"/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29285" y="4396672"/>
              <a:ext cx="1017033" cy="1120267"/>
            </a:xfrm>
            <a:prstGeom prst="rect">
              <a:avLst/>
            </a:prstGeom>
          </p:spPr>
        </p:pic>
        <p:sp>
          <p:nvSpPr>
            <p:cNvPr id="10" name="Tekstvak 9"/>
            <p:cNvSpPr txBox="1"/>
            <p:nvPr/>
          </p:nvSpPr>
          <p:spPr>
            <a:xfrm>
              <a:off x="3064840" y="5471287"/>
              <a:ext cx="1524916" cy="8898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>
                  <a:solidFill>
                    <a:srgbClr val="034694"/>
                  </a:solidFill>
                  <a:latin typeface="GothamBlack" charset="0"/>
                  <a:ea typeface="GothamBlack" charset="0"/>
                  <a:cs typeface="GothamBlack" charset="0"/>
                </a:rPr>
                <a:t>BEWEGINGS</a:t>
              </a:r>
            </a:p>
            <a:p>
              <a:r>
                <a:rPr lang="en-GB" sz="1200">
                  <a:solidFill>
                    <a:srgbClr val="034694"/>
                  </a:solidFill>
                  <a:latin typeface="GothamBlack" charset="0"/>
                  <a:ea typeface="GothamBlack" charset="0"/>
                  <a:cs typeface="GothamBlack" charset="0"/>
                </a:rPr>
                <a:t>ONDERWIJS</a:t>
              </a:r>
            </a:p>
          </p:txBody>
        </p:sp>
      </p:grpSp>
      <p:grpSp>
        <p:nvGrpSpPr>
          <p:cNvPr id="11" name="Groeperen 10"/>
          <p:cNvGrpSpPr/>
          <p:nvPr userDrawn="1"/>
        </p:nvGrpSpPr>
        <p:grpSpPr>
          <a:xfrm>
            <a:off x="4525364" y="4358749"/>
            <a:ext cx="1841978" cy="1646472"/>
            <a:chOff x="4525364" y="4358749"/>
            <a:chExt cx="1841978" cy="1646472"/>
          </a:xfrm>
        </p:grpSpPr>
        <p:pic>
          <p:nvPicPr>
            <p:cNvPr id="12" name="Afbeelding 11"/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75744" y="4358749"/>
              <a:ext cx="1204879" cy="1158190"/>
            </a:xfrm>
            <a:prstGeom prst="rect">
              <a:avLst/>
            </a:prstGeom>
          </p:spPr>
        </p:pic>
        <p:sp>
          <p:nvSpPr>
            <p:cNvPr id="13" name="Tekstvak 12"/>
            <p:cNvSpPr txBox="1"/>
            <p:nvPr/>
          </p:nvSpPr>
          <p:spPr>
            <a:xfrm>
              <a:off x="4525364" y="5471287"/>
              <a:ext cx="1841978" cy="533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>
                  <a:solidFill>
                    <a:srgbClr val="034694"/>
                  </a:solidFill>
                  <a:latin typeface="GothamBlack" charset="0"/>
                  <a:ea typeface="GothamBlack" charset="0"/>
                  <a:cs typeface="GothamBlack" charset="0"/>
                </a:rPr>
                <a:t>ACCOMMODATIES</a:t>
              </a:r>
            </a:p>
          </p:txBody>
        </p:sp>
      </p:grpSp>
      <p:grpSp>
        <p:nvGrpSpPr>
          <p:cNvPr id="14" name="Groeperen 13"/>
          <p:cNvGrpSpPr/>
          <p:nvPr userDrawn="1"/>
        </p:nvGrpSpPr>
        <p:grpSpPr>
          <a:xfrm>
            <a:off x="6491131" y="4300252"/>
            <a:ext cx="1841978" cy="1704969"/>
            <a:chOff x="6491131" y="4300252"/>
            <a:chExt cx="1841978" cy="1704969"/>
          </a:xfrm>
        </p:grpSpPr>
        <p:pic>
          <p:nvPicPr>
            <p:cNvPr id="15" name="Afbeelding 14"/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627917" y="4300252"/>
              <a:ext cx="1105722" cy="1273950"/>
            </a:xfrm>
            <a:prstGeom prst="rect">
              <a:avLst/>
            </a:prstGeom>
          </p:spPr>
        </p:pic>
        <p:sp>
          <p:nvSpPr>
            <p:cNvPr id="16" name="Tekstvak 15"/>
            <p:cNvSpPr txBox="1"/>
            <p:nvPr/>
          </p:nvSpPr>
          <p:spPr>
            <a:xfrm>
              <a:off x="6491131" y="5471287"/>
              <a:ext cx="1841978" cy="533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>
                  <a:solidFill>
                    <a:srgbClr val="034694"/>
                  </a:solidFill>
                  <a:latin typeface="GothamBlack" charset="0"/>
                  <a:ea typeface="GothamBlack" charset="0"/>
                  <a:cs typeface="GothamBlack" charset="0"/>
                </a:rPr>
                <a:t>VERENIGINGEN</a:t>
              </a:r>
            </a:p>
          </p:txBody>
        </p:sp>
      </p:grpSp>
      <p:grpSp>
        <p:nvGrpSpPr>
          <p:cNvPr id="17" name="Groeperen 16"/>
          <p:cNvGrpSpPr/>
          <p:nvPr userDrawn="1"/>
        </p:nvGrpSpPr>
        <p:grpSpPr>
          <a:xfrm>
            <a:off x="8190935" y="4337489"/>
            <a:ext cx="2008341" cy="1667732"/>
            <a:chOff x="8190935" y="4337489"/>
            <a:chExt cx="2008341" cy="1667732"/>
          </a:xfrm>
        </p:grpSpPr>
        <p:pic>
          <p:nvPicPr>
            <p:cNvPr id="18" name="Afbeelding 17"/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90935" y="4337489"/>
              <a:ext cx="1549239" cy="1324501"/>
            </a:xfrm>
            <a:prstGeom prst="rect">
              <a:avLst/>
            </a:prstGeom>
          </p:spPr>
        </p:pic>
        <p:sp>
          <p:nvSpPr>
            <p:cNvPr id="19" name="Tekstvak 18"/>
            <p:cNvSpPr txBox="1"/>
            <p:nvPr/>
          </p:nvSpPr>
          <p:spPr>
            <a:xfrm>
              <a:off x="8357298" y="5471287"/>
              <a:ext cx="1841978" cy="533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>
                  <a:solidFill>
                    <a:srgbClr val="034694"/>
                  </a:solidFill>
                  <a:latin typeface="GothamBlack" charset="0"/>
                  <a:ea typeface="GothamBlack" charset="0"/>
                  <a:cs typeface="GothamBlack" charset="0"/>
                </a:rPr>
                <a:t>SPORTKADER</a:t>
              </a:r>
            </a:p>
          </p:txBody>
        </p:sp>
      </p:grpSp>
      <p:sp>
        <p:nvSpPr>
          <p:cNvPr id="20" name="Tekstvak 19"/>
          <p:cNvSpPr txBox="1"/>
          <p:nvPr userDrawn="1"/>
        </p:nvSpPr>
        <p:spPr>
          <a:xfrm>
            <a:off x="3029285" y="5793335"/>
            <a:ext cx="65570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600">
                <a:solidFill>
                  <a:srgbClr val="034694"/>
                </a:solidFill>
                <a:latin typeface="GothamBlack" charset="0"/>
                <a:ea typeface="GothamBlack" charset="0"/>
                <a:cs typeface="GothamBlack" charset="0"/>
              </a:rPr>
              <a:t>SPORTKAPITAAL</a:t>
            </a:r>
          </a:p>
        </p:txBody>
      </p:sp>
    </p:spTree>
    <p:extLst>
      <p:ext uri="{BB962C8B-B14F-4D97-AF65-F5344CB8AC3E}">
        <p14:creationId xmlns:p14="http://schemas.microsoft.com/office/powerpoint/2010/main" val="85960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er blok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1"/>
            <a:ext cx="6096000" cy="3429000"/>
          </a:xfrm>
          <a:prstGeom prst="rect">
            <a:avLst/>
          </a:prstGeom>
          <a:solidFill>
            <a:srgbClr val="0346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 userDrawn="1"/>
        </p:nvSpPr>
        <p:spPr>
          <a:xfrm>
            <a:off x="6096000" y="1"/>
            <a:ext cx="6096000" cy="3429000"/>
          </a:xfrm>
          <a:prstGeom prst="rect">
            <a:avLst/>
          </a:prstGeom>
          <a:solidFill>
            <a:srgbClr val="95C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 userDrawn="1"/>
        </p:nvSpPr>
        <p:spPr>
          <a:xfrm>
            <a:off x="6095999" y="3429000"/>
            <a:ext cx="6096000" cy="3429000"/>
          </a:xfrm>
          <a:prstGeom prst="rect">
            <a:avLst/>
          </a:prstGeom>
          <a:solidFill>
            <a:srgbClr val="2DA5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 userDrawn="1"/>
        </p:nvSpPr>
        <p:spPr>
          <a:xfrm>
            <a:off x="-2" y="3429000"/>
            <a:ext cx="6096000" cy="3429000"/>
          </a:xfrm>
          <a:prstGeom prst="rect">
            <a:avLst/>
          </a:prstGeom>
          <a:solidFill>
            <a:srgbClr val="4475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5031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Rechthoek 2"/>
          <p:cNvSpPr/>
          <p:nvPr userDrawn="1"/>
        </p:nvSpPr>
        <p:spPr>
          <a:xfrm>
            <a:off x="0" y="1"/>
            <a:ext cx="6096000" cy="3429000"/>
          </a:xfrm>
          <a:prstGeom prst="rect">
            <a:avLst/>
          </a:prstGeom>
          <a:solidFill>
            <a:srgbClr val="0346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 3"/>
          <p:cNvSpPr/>
          <p:nvPr userDrawn="1"/>
        </p:nvSpPr>
        <p:spPr>
          <a:xfrm>
            <a:off x="6096000" y="1"/>
            <a:ext cx="6096000" cy="3429000"/>
          </a:xfrm>
          <a:prstGeom prst="rect">
            <a:avLst/>
          </a:prstGeom>
          <a:solidFill>
            <a:srgbClr val="95C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 userDrawn="1"/>
        </p:nvSpPr>
        <p:spPr>
          <a:xfrm>
            <a:off x="6095999" y="3429000"/>
            <a:ext cx="6096000" cy="3429000"/>
          </a:xfrm>
          <a:prstGeom prst="rect">
            <a:avLst/>
          </a:prstGeom>
          <a:solidFill>
            <a:srgbClr val="2DA5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 userDrawn="1"/>
        </p:nvSpPr>
        <p:spPr>
          <a:xfrm>
            <a:off x="-2" y="3429000"/>
            <a:ext cx="6096000" cy="3429000"/>
          </a:xfrm>
          <a:prstGeom prst="rect">
            <a:avLst/>
          </a:prstGeom>
          <a:solidFill>
            <a:srgbClr val="4475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7" name="Groeperen 6"/>
          <p:cNvGrpSpPr/>
          <p:nvPr userDrawn="1"/>
        </p:nvGrpSpPr>
        <p:grpSpPr>
          <a:xfrm>
            <a:off x="466220" y="3787094"/>
            <a:ext cx="6702346" cy="2534785"/>
            <a:chOff x="6206625" y="386404"/>
            <a:chExt cx="6702346" cy="2534785"/>
          </a:xfrm>
        </p:grpSpPr>
        <p:sp>
          <p:nvSpPr>
            <p:cNvPr id="8" name="Tekstvak 7"/>
            <p:cNvSpPr txBox="1"/>
            <p:nvPr/>
          </p:nvSpPr>
          <p:spPr>
            <a:xfrm>
              <a:off x="8558642" y="1496663"/>
              <a:ext cx="435032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000">
                  <a:solidFill>
                    <a:schemeClr val="bg1"/>
                  </a:solidFill>
                  <a:latin typeface="Gotham Book" charset="0"/>
                  <a:ea typeface="Gotham Book" charset="0"/>
                  <a:cs typeface="Gotham Book" charset="0"/>
                </a:rPr>
                <a:t>Onderwijs</a:t>
              </a:r>
            </a:p>
          </p:txBody>
        </p:sp>
        <p:pic>
          <p:nvPicPr>
            <p:cNvPr id="9" name="Afbeelding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206625" y="386404"/>
              <a:ext cx="2551352" cy="2534785"/>
            </a:xfrm>
            <a:prstGeom prst="rect">
              <a:avLst/>
            </a:prstGeom>
          </p:spPr>
        </p:pic>
      </p:grpSp>
      <p:grpSp>
        <p:nvGrpSpPr>
          <p:cNvPr id="10" name="Groeperen 9"/>
          <p:cNvGrpSpPr/>
          <p:nvPr userDrawn="1"/>
        </p:nvGrpSpPr>
        <p:grpSpPr>
          <a:xfrm>
            <a:off x="673204" y="785105"/>
            <a:ext cx="6809097" cy="2131002"/>
            <a:chOff x="542436" y="3994928"/>
            <a:chExt cx="6809097" cy="2131002"/>
          </a:xfrm>
        </p:grpSpPr>
        <p:sp>
          <p:nvSpPr>
            <p:cNvPr id="11" name="Tekstvak 10"/>
            <p:cNvSpPr txBox="1"/>
            <p:nvPr/>
          </p:nvSpPr>
          <p:spPr>
            <a:xfrm>
              <a:off x="2737970" y="4732669"/>
              <a:ext cx="461356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000">
                  <a:solidFill>
                    <a:schemeClr val="bg1"/>
                  </a:solidFill>
                  <a:latin typeface="Gotham Book" charset="0"/>
                  <a:ea typeface="Gotham Book" charset="0"/>
                  <a:cs typeface="Gotham Book" charset="0"/>
                </a:rPr>
                <a:t>Overheden</a:t>
              </a:r>
            </a:p>
            <a:p>
              <a:pPr algn="ctr"/>
              <a:endParaRPr lang="en-GB" sz="2400">
                <a:solidFill>
                  <a:schemeClr val="bg1"/>
                </a:solidFill>
                <a:latin typeface="Gotham Book" charset="0"/>
                <a:ea typeface="Gotham Book" charset="0"/>
                <a:cs typeface="Gotham Book" charset="0"/>
              </a:endParaRPr>
            </a:p>
          </p:txBody>
        </p:sp>
        <p:pic>
          <p:nvPicPr>
            <p:cNvPr id="12" name="Afbeelding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42436" y="3994928"/>
              <a:ext cx="2144930" cy="2131002"/>
            </a:xfrm>
            <a:prstGeom prst="rect">
              <a:avLst/>
            </a:prstGeom>
          </p:spPr>
        </p:pic>
      </p:grpSp>
      <p:grpSp>
        <p:nvGrpSpPr>
          <p:cNvPr id="13" name="Groeperen 12"/>
          <p:cNvGrpSpPr/>
          <p:nvPr userDrawn="1"/>
        </p:nvGrpSpPr>
        <p:grpSpPr>
          <a:xfrm>
            <a:off x="6392520" y="3840920"/>
            <a:ext cx="7669843" cy="2439017"/>
            <a:chOff x="6392520" y="3840920"/>
            <a:chExt cx="7669843" cy="2439017"/>
          </a:xfrm>
        </p:grpSpPr>
        <p:sp>
          <p:nvSpPr>
            <p:cNvPr id="14" name="Tekstvak 13"/>
            <p:cNvSpPr txBox="1"/>
            <p:nvPr/>
          </p:nvSpPr>
          <p:spPr>
            <a:xfrm>
              <a:off x="9143999" y="4486448"/>
              <a:ext cx="491836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000">
                  <a:solidFill>
                    <a:schemeClr val="bg1"/>
                  </a:solidFill>
                  <a:latin typeface="Gotham Book" charset="0"/>
                  <a:ea typeface="Gotham Book" charset="0"/>
                  <a:cs typeface="Gotham Book" charset="0"/>
                </a:rPr>
                <a:t>Welzijn </a:t>
              </a:r>
            </a:p>
            <a:p>
              <a:r>
                <a:rPr lang="nl-NL" sz="4000">
                  <a:solidFill>
                    <a:schemeClr val="bg1"/>
                  </a:solidFill>
                  <a:latin typeface="Gotham Book" charset="0"/>
                  <a:ea typeface="Gotham Book" charset="0"/>
                  <a:cs typeface="Gotham Book" charset="0"/>
                </a:rPr>
                <a:t>&amp; Zorg</a:t>
              </a:r>
            </a:p>
          </p:txBody>
        </p:sp>
        <p:pic>
          <p:nvPicPr>
            <p:cNvPr id="15" name="Afbeelding 1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392520" y="3840920"/>
              <a:ext cx="2454959" cy="2439017"/>
            </a:xfrm>
            <a:prstGeom prst="rect">
              <a:avLst/>
            </a:prstGeom>
          </p:spPr>
        </p:pic>
      </p:grpSp>
      <p:grpSp>
        <p:nvGrpSpPr>
          <p:cNvPr id="16" name="Groeperen 15"/>
          <p:cNvGrpSpPr/>
          <p:nvPr userDrawn="1"/>
        </p:nvGrpSpPr>
        <p:grpSpPr>
          <a:xfrm>
            <a:off x="6550793" y="606578"/>
            <a:ext cx="5544937" cy="2488056"/>
            <a:chOff x="413852" y="606578"/>
            <a:chExt cx="5544937" cy="2488056"/>
          </a:xfrm>
        </p:grpSpPr>
        <p:pic>
          <p:nvPicPr>
            <p:cNvPr id="17" name="Afbeelding 1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3852" y="606578"/>
              <a:ext cx="2504318" cy="2488056"/>
            </a:xfrm>
            <a:prstGeom prst="rect">
              <a:avLst/>
            </a:prstGeom>
          </p:spPr>
        </p:pic>
        <p:sp>
          <p:nvSpPr>
            <p:cNvPr id="18" name="Tekstvak 17"/>
            <p:cNvSpPr txBox="1"/>
            <p:nvPr/>
          </p:nvSpPr>
          <p:spPr>
            <a:xfrm>
              <a:off x="2382982" y="1497035"/>
              <a:ext cx="357580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000">
                  <a:solidFill>
                    <a:schemeClr val="bg1"/>
                  </a:solidFill>
                  <a:latin typeface="Gotham Book" charset="0"/>
                  <a:ea typeface="Gotham Book" charset="0"/>
                  <a:cs typeface="Gotham Book" charset="0"/>
                </a:rPr>
                <a:t>Breedtesport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5881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346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4416" y="1530012"/>
            <a:ext cx="5560141" cy="3797975"/>
          </a:xfrm>
        </p:spPr>
        <p:txBody>
          <a:bodyPr>
            <a:noAutofit/>
          </a:bodyPr>
          <a:lstStyle>
            <a:lvl1pPr>
              <a:defRPr sz="4000" b="0" i="0">
                <a:solidFill>
                  <a:srgbClr val="034694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0955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Aangepaste indeling">
    <p:bg>
      <p:bgPr>
        <a:solidFill>
          <a:srgbClr val="0346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24338" y="2286345"/>
            <a:ext cx="5899902" cy="2285309"/>
          </a:xfrm>
        </p:spPr>
        <p:txBody>
          <a:bodyPr>
            <a:noAutofit/>
          </a:bodyPr>
          <a:lstStyle>
            <a:lvl1pPr>
              <a:defRPr sz="4200" b="0" i="0">
                <a:solidFill>
                  <a:schemeClr val="bg1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4914245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661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Aangepaste indeling">
    <p:bg>
      <p:bgPr>
        <a:solidFill>
          <a:srgbClr val="2DA5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24338" y="2286345"/>
            <a:ext cx="5899902" cy="2285309"/>
          </a:xfrm>
        </p:spPr>
        <p:txBody>
          <a:bodyPr>
            <a:noAutofit/>
          </a:bodyPr>
          <a:lstStyle>
            <a:lvl1pPr>
              <a:defRPr sz="4200" b="0" i="0">
                <a:solidFill>
                  <a:schemeClr val="bg1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66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Aangepaste indeling">
    <p:bg>
      <p:bgPr>
        <a:solidFill>
          <a:srgbClr val="4475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24338" y="2286345"/>
            <a:ext cx="5899902" cy="2285309"/>
          </a:xfrm>
        </p:spPr>
        <p:txBody>
          <a:bodyPr>
            <a:noAutofit/>
          </a:bodyPr>
          <a:lstStyle>
            <a:lvl1pPr>
              <a:defRPr sz="4200" b="0" i="0">
                <a:solidFill>
                  <a:schemeClr val="bg1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66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567441" cy="703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 rotWithShape="1"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" y="6322735"/>
            <a:ext cx="12191996" cy="53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44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60" r:id="rId4"/>
    <p:sldLayoutId id="2147483662" r:id="rId5"/>
    <p:sldLayoutId id="2147483661" r:id="rId6"/>
    <p:sldLayoutId id="2147483664" r:id="rId7"/>
    <p:sldLayoutId id="2147483665" r:id="rId8"/>
    <p:sldLayoutId id="2147483666" r:id="rId9"/>
    <p:sldLayoutId id="2147483651" r:id="rId10"/>
    <p:sldLayoutId id="2147483652" r:id="rId11"/>
    <p:sldLayoutId id="2147483653" r:id="rId12"/>
    <p:sldLayoutId id="2147483654" r:id="rId13"/>
    <p:sldLayoutId id="2147483655" r:id="rId14"/>
    <p:sldLayoutId id="2147483656" r:id="rId15"/>
    <p:sldLayoutId id="2147483657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>
          <a:solidFill>
            <a:srgbClr val="95C11F"/>
          </a:solidFill>
          <a:latin typeface="Gotham Medium" charset="0"/>
          <a:ea typeface="Gotham Medium" charset="0"/>
          <a:cs typeface="Gotham Medium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rgbClr val="034694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rgbClr val="034694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rgbClr val="034694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rgbClr val="034694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rgbClr val="034694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hoogewoud@teamsportservice.n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ennis.nl/alles-over-tennis/beachtennis/" TargetMode="External"/><Relationship Id="rId3" Type="http://schemas.openxmlformats.org/officeDocument/2006/relationships/image" Target="../media/image22.png"/><Relationship Id="rId7" Type="http://schemas.openxmlformats.org/officeDocument/2006/relationships/hyperlink" Target="https://www.tennis.nl/alles-over-tennis/kennismaken-met-tennis/oldstars-tennis/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tennis.nl/alles-over-tennis/kennismaken-met-tennis/tennis-fit/" TargetMode="External"/><Relationship Id="rId5" Type="http://schemas.openxmlformats.org/officeDocument/2006/relationships/hyperlink" Target="https://www.tennis.nl/nieuws/2021/03/vriendjesmaand-wie-neemt-jouw-kind-mee-naar-de-les/" TargetMode="External"/><Relationship Id="rId4" Type="http://schemas.openxmlformats.org/officeDocument/2006/relationships/hyperlink" Target="https://www.tennis.nl/alles-over-tennis/kennismaken-met-tennis/zomer-challenge/" TargetMode="External"/><Relationship Id="rId9" Type="http://schemas.openxmlformats.org/officeDocument/2006/relationships/hyperlink" Target="https://www.tennis.nl/alles-over-tennis/jeugd/tenniskids/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knvb.nl/ontdek-voetbal/passend-voetbal/blindenvoetbal" TargetMode="External"/><Relationship Id="rId13" Type="http://schemas.openxmlformats.org/officeDocument/2006/relationships/hyperlink" Target="https://www.knvb.nl/ontdek-voetbal/passend-voetbal/g-voetbal" TargetMode="External"/><Relationship Id="rId3" Type="http://schemas.openxmlformats.org/officeDocument/2006/relationships/image" Target="../media/image23.png"/><Relationship Id="rId7" Type="http://schemas.openxmlformats.org/officeDocument/2006/relationships/hyperlink" Target="https://www.knvb.nl/ontdek-voetbal/passend-voetbal/amputatievoetbal" TargetMode="External"/><Relationship Id="rId12" Type="http://schemas.openxmlformats.org/officeDocument/2006/relationships/hyperlink" Target="https://www.knvb.nl/ontdek-voetbal/passend-voetbal/frame-voetbal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knvb.nl/ontdek-voetbal/seniorenvoetbal/walking-football" TargetMode="External"/><Relationship Id="rId11" Type="http://schemas.openxmlformats.org/officeDocument/2006/relationships/hyperlink" Target="https://www.knvb.nl/ontdek-voetbal/passend-voetbal/elektrisch-voetbal" TargetMode="External"/><Relationship Id="rId5" Type="http://schemas.openxmlformats.org/officeDocument/2006/relationships/hyperlink" Target="https://www.knvb.nl/ontdek-voetbal/seniorenvoetbal/7-tegen-7" TargetMode="External"/><Relationship Id="rId10" Type="http://schemas.openxmlformats.org/officeDocument/2006/relationships/hyperlink" Target="https://www.knvb.nl/ontdek-voetbal/passend-voetbal/dovenvoetbal" TargetMode="External"/><Relationship Id="rId4" Type="http://schemas.openxmlformats.org/officeDocument/2006/relationships/hyperlink" Target="https://www.knvb.nl/assist/assist-trainers/ontwikkel-je-club/ontwikkelingsprogramma-meiden--en-vrouwenvoetbal" TargetMode="External"/><Relationship Id="rId9" Type="http://schemas.openxmlformats.org/officeDocument/2006/relationships/hyperlink" Target="https://www.knvb.nl/ontdek-voetbal/passend-voetbal/cp-voetbal" TargetMode="External"/><Relationship Id="rId14" Type="http://schemas.openxmlformats.org/officeDocument/2006/relationships/hyperlink" Target="https://www.knvb.nl/ontdek-voetbal/voetballen-buiten-de-vereniging/kicksfit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gras, spelen, persoon, atletiekwedstrijd&#10;&#10;Automatisch gegenereerde beschrijving">
            <a:extLst>
              <a:ext uri="{FF2B5EF4-FFF2-40B4-BE49-F238E27FC236}">
                <a16:creationId xmlns:a16="http://schemas.microsoft.com/office/drawing/2014/main" id="{EBBC32DA-79F0-4908-86F9-0A0A1C433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0583" y="1"/>
            <a:ext cx="7091417" cy="6858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62545" y="1781858"/>
            <a:ext cx="4823765" cy="570706"/>
          </a:xfrm>
          <a:prstGeom prst="rect">
            <a:avLst/>
          </a:prstGeom>
          <a:solidFill>
            <a:srgbClr val="95C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kstvak 3"/>
          <p:cNvSpPr txBox="1"/>
          <p:nvPr/>
        </p:nvSpPr>
        <p:spPr>
          <a:xfrm>
            <a:off x="162545" y="1697879"/>
            <a:ext cx="5066653" cy="7386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4200" dirty="0">
                <a:solidFill>
                  <a:schemeClr val="bg1"/>
                </a:solidFill>
                <a:latin typeface="Gotham Medium"/>
                <a:ea typeface="Gotham Book" charset="0"/>
                <a:cs typeface="Gotham Book" charset="0"/>
              </a:rPr>
              <a:t>       </a:t>
            </a:r>
            <a:r>
              <a:rPr lang="en-GB" sz="4200" dirty="0" err="1">
                <a:solidFill>
                  <a:schemeClr val="bg1"/>
                </a:solidFill>
                <a:latin typeface="Gotham Medium"/>
                <a:ea typeface="Gotham Book" charset="0"/>
                <a:cs typeface="Gotham Book" charset="0"/>
              </a:rPr>
              <a:t>Zomerboost</a:t>
            </a:r>
            <a:r>
              <a:rPr lang="en-GB" sz="4200" dirty="0">
                <a:solidFill>
                  <a:schemeClr val="bg1"/>
                </a:solidFill>
                <a:latin typeface="Gotham Medium"/>
                <a:ea typeface="Gotham Book" charset="0"/>
                <a:cs typeface="Gotham Book" charset="0"/>
              </a:rPr>
              <a:t>!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01B56045-308D-460D-AD2B-CD48CF6AAF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8650" y="4134421"/>
            <a:ext cx="2511554" cy="96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011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00A2D9-964F-4261-A6A2-49F7B050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400" b="1" i="1" dirty="0"/>
              <a:t>Concept pakketten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5C4C0D-C974-43C0-89B8-D8136C632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982"/>
            <a:ext cx="10515600" cy="4809981"/>
          </a:xfrm>
        </p:spPr>
        <p:txBody>
          <a:bodyPr>
            <a:normAutofit fontScale="40000" lnSpcReduction="20000"/>
          </a:bodyPr>
          <a:lstStyle/>
          <a:p>
            <a:pPr marL="342900" lvl="0" indent="-342900" fontAlgn="base">
              <a:lnSpc>
                <a:spcPct val="140000"/>
              </a:lnSpc>
              <a:buFont typeface="+mj-lt"/>
              <a:buAutoNum type="arabicPeriod"/>
            </a:pPr>
            <a:r>
              <a:rPr lang="nl-NL" sz="3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Clinic</a:t>
            </a:r>
            <a:r>
              <a:rPr lang="nl-NL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gratis proef les (50 euro)</a:t>
            </a:r>
            <a:r>
              <a:rPr lang="nl-NL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br>
              <a:rPr lang="nl-NL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nl-NL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Bijvoorbeeld een specifieke techniektraining of deelname aan een sportles.  </a:t>
            </a:r>
            <a:r>
              <a:rPr lang="nl-NL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  </a:t>
            </a:r>
            <a:endParaRPr lang="nl-NL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40000"/>
              </a:lnSpc>
              <a:buFont typeface="+mj-lt"/>
              <a:buAutoNum type="arabicPeriod"/>
            </a:pPr>
            <a:r>
              <a:rPr lang="nl-NL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Activiteiten / sportdag – klein (150 euro)</a:t>
            </a:r>
            <a:r>
              <a:rPr lang="nl-NL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  </a:t>
            </a:r>
            <a:br>
              <a:rPr lang="nl-NL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nl-NL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Een sportieve dag voor leden en niet-leden.</a:t>
            </a:r>
            <a:r>
              <a:rPr lang="nl-NL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 </a:t>
            </a:r>
            <a:r>
              <a:rPr lang="nl-NL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Een serie van 3 tot 5activiteiten waarin het draait om kennismaken en ontwikkelen. </a:t>
            </a:r>
            <a:br>
              <a:rPr lang="nl-NL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nl-NL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 een klein open toernooi (1/2 dag).</a:t>
            </a:r>
            <a:endParaRPr lang="nl-NL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40000"/>
              </a:lnSpc>
              <a:buFont typeface="+mj-lt"/>
              <a:buAutoNum type="arabicPeriod"/>
            </a:pPr>
            <a:r>
              <a:rPr lang="nl-NL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Vernieuwend sportaanbod (250 euro)</a:t>
            </a:r>
            <a:r>
              <a:rPr lang="nl-NL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  </a:t>
            </a:r>
            <a:br>
              <a:rPr lang="nl-NL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nl-NL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Test activiteit met sport- of beweegaanbod dat nu nog niet binnen de sportorganisatie aanwezig is.</a:t>
            </a:r>
            <a:r>
              <a:rPr lang="nl-NL" sz="3200" i="1" dirty="0">
                <a:latin typeface="Calibri" panose="020F0502020204030204" pitchFamily="34" charset="0"/>
                <a:ea typeface="Times New Roman" panose="02020603050405020304" pitchFamily="18" charset="0"/>
              </a:rPr>
              <a:t> Bijv</a:t>
            </a:r>
            <a:r>
              <a:rPr lang="nl-NL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oorbeeld: </a:t>
            </a:r>
            <a:r>
              <a:rPr lang="nl-NL" sz="32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walking</a:t>
            </a:r>
            <a:r>
              <a:rPr lang="nl-NL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nl-NL" sz="32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sports</a:t>
            </a:r>
            <a:r>
              <a:rPr lang="nl-NL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aangepast sport, </a:t>
            </a:r>
            <a:r>
              <a:rPr lang="nl-NL" sz="32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beach</a:t>
            </a:r>
            <a:r>
              <a:rPr lang="nl-NL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variant etc.</a:t>
            </a:r>
            <a:endParaRPr lang="nl-NL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40000"/>
              </a:lnSpc>
              <a:buFont typeface="+mj-lt"/>
              <a:buAutoNum type="arabicPeriod"/>
            </a:pPr>
            <a:r>
              <a:rPr lang="nl-NL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Activiteiten / sportdag – groot (300 euro)</a:t>
            </a:r>
            <a:r>
              <a:rPr lang="nl-NL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  </a:t>
            </a:r>
            <a:br>
              <a:rPr lang="nl-NL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nl-NL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Een sportieve dag voor leden en niet-leden.</a:t>
            </a:r>
            <a:r>
              <a:rPr lang="nl-NL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 </a:t>
            </a:r>
            <a:r>
              <a:rPr lang="nl-NL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Een serie van 5 tot 8 activiteiten waarin het draait om kennismaken en ontwikkelen. </a:t>
            </a:r>
            <a:br>
              <a:rPr lang="nl-NL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nl-NL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 een open toernooi (hele dag).</a:t>
            </a:r>
            <a:endParaRPr lang="nl-NL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40000"/>
              </a:lnSpc>
              <a:buFont typeface="+mj-lt"/>
              <a:buAutoNum type="arabicPeriod"/>
            </a:pPr>
            <a:r>
              <a:rPr lang="nl-NL" sz="3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Zomerboost</a:t>
            </a:r>
            <a:r>
              <a:rPr lang="nl-NL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-week (300 euro)</a:t>
            </a:r>
            <a:r>
              <a:rPr lang="nl-NL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  </a:t>
            </a:r>
            <a:br>
              <a:rPr lang="nl-NL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nl-NL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Een week waarin je laat zien dat iedereen weer welkom is op de club, met minstens 5 activiteiten voor verschillende doelgroepen.</a:t>
            </a:r>
            <a:r>
              <a:rPr lang="nl-NL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  </a:t>
            </a:r>
            <a:r>
              <a:rPr lang="nl-NL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Zoals aanbod voor peuter, kleuter, kind, puber, volwassene, 65-plusser, sporter met een beperking.   </a:t>
            </a:r>
            <a:endParaRPr lang="nl-NL" sz="32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40000"/>
              </a:lnSpc>
              <a:buFont typeface="+mj-lt"/>
              <a:buAutoNum type="arabicPeriod"/>
            </a:pPr>
            <a:r>
              <a:rPr lang="nl-NL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Zomercompetitie (300 euro)</a:t>
            </a:r>
            <a:r>
              <a:rPr lang="nl-NL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  </a:t>
            </a:r>
            <a:br>
              <a:rPr lang="nl-NL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nl-NL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Een open competitie gedurende de zomermaanden met minimaal 4 wedstrijddagen waarin gezelligheid, actief zijn en strijd voorop staan.</a:t>
            </a:r>
            <a:r>
              <a:rPr lang="nl-NL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  </a:t>
            </a:r>
            <a:endParaRPr lang="nl-N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BC9B91E-956B-4482-981B-11B0CE2FB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4879" y="103530"/>
            <a:ext cx="2168893" cy="83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714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6AADED-880C-47E5-BBCC-F1159A3C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1833"/>
            <a:ext cx="9567441" cy="703654"/>
          </a:xfrm>
        </p:spPr>
        <p:txBody>
          <a:bodyPr>
            <a:noAutofit/>
          </a:bodyPr>
          <a:lstStyle/>
          <a:p>
            <a:r>
              <a:rPr lang="nl-NL" sz="4400" b="1" i="1" dirty="0"/>
              <a:t>Voorwaarden </a:t>
            </a:r>
            <a:r>
              <a:rPr lang="nl-NL" sz="4400" b="1" i="1" dirty="0" err="1"/>
              <a:t>mbt</a:t>
            </a:r>
            <a:r>
              <a:rPr lang="nl-NL" sz="4400" b="1" i="1" dirty="0"/>
              <a:t> uitvoeringsbudget 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F1986F6-91D8-4081-A8EE-58895F410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726"/>
            <a:ext cx="10515600" cy="477923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40000"/>
              </a:lnSpc>
            </a:pPr>
            <a:r>
              <a:rPr lang="nl-NL" dirty="0"/>
              <a:t>De activiteit of activiteiten reeks staat met voorvoegsel ‘</a:t>
            </a:r>
            <a:r>
              <a:rPr lang="nl-NL" i="1" dirty="0" err="1"/>
              <a:t>Zomerboost</a:t>
            </a:r>
            <a:r>
              <a:rPr lang="nl-NL" i="1" dirty="0"/>
              <a:t>;’ </a:t>
            </a:r>
            <a:r>
              <a:rPr lang="nl-NL" dirty="0"/>
              <a:t>op Noord-Holland Actief.</a:t>
            </a:r>
          </a:p>
          <a:p>
            <a:pPr>
              <a:lnSpc>
                <a:spcPct val="140000"/>
              </a:lnSpc>
            </a:pPr>
            <a:r>
              <a:rPr lang="nl-NL" dirty="0"/>
              <a:t>Het aanbod is vernieuwend, nieuw of voor een andere doelgroep t.o.v. het reguliere aanbod.</a:t>
            </a:r>
          </a:p>
          <a:p>
            <a:pPr>
              <a:lnSpc>
                <a:spcPct val="140000"/>
              </a:lnSpc>
            </a:pPr>
            <a:r>
              <a:rPr lang="nl-NL" dirty="0"/>
              <a:t>Commerciële aanbieders bieden gratis aanbod aan of nemen een gratis proefles op in een reeks. </a:t>
            </a:r>
          </a:p>
          <a:p>
            <a:pPr>
              <a:lnSpc>
                <a:spcPct val="140000"/>
              </a:lnSpc>
            </a:pPr>
            <a:r>
              <a:rPr lang="nl-NL" dirty="0"/>
              <a:t>Het aanbod staat in het kader van ontmoeten, bewegen en meedoen voor iedereen. </a:t>
            </a:r>
          </a:p>
          <a:p>
            <a:pPr>
              <a:lnSpc>
                <a:spcPct val="140000"/>
              </a:lnSpc>
            </a:pPr>
            <a:r>
              <a:rPr lang="nl-NL" dirty="0"/>
              <a:t>Zowel leden als niet-leden kunnen deelnemen. </a:t>
            </a:r>
          </a:p>
          <a:p>
            <a:pPr>
              <a:lnSpc>
                <a:spcPct val="140000"/>
              </a:lnSpc>
            </a:pPr>
            <a:r>
              <a:rPr lang="nl-NL" dirty="0"/>
              <a:t>Samenwerking tussen verenigingen wordt gestimuleerd. </a:t>
            </a:r>
          </a:p>
          <a:p>
            <a:pPr>
              <a:lnSpc>
                <a:spcPct val="140000"/>
              </a:lnSpc>
            </a:pPr>
            <a:r>
              <a:rPr lang="nl-NL" dirty="0"/>
              <a:t>Door het indienen van een aanvraag onderschrijft de vereniging het belang van het </a:t>
            </a:r>
            <a:r>
              <a:rPr lang="nl-NL" dirty="0" err="1"/>
              <a:t>Aalsmeers</a:t>
            </a:r>
            <a:r>
              <a:rPr lang="nl-NL" dirty="0"/>
              <a:t> Sportakkoord.</a:t>
            </a:r>
          </a:p>
          <a:p>
            <a:pPr>
              <a:lnSpc>
                <a:spcPct val="140000"/>
              </a:lnSpc>
            </a:pPr>
            <a:r>
              <a:rPr lang="nl-NL" dirty="0"/>
              <a:t>Bij iedere activiteit wordt uitgestraald dat sporten gezond is en wordt gezorgd voor een gezonde sportomgeving. 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77E0788-4A3D-478D-BE59-7C95435102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879" y="103530"/>
            <a:ext cx="2168893" cy="83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887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6AADED-880C-47E5-BBCC-F1159A3C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1833"/>
            <a:ext cx="9567441" cy="703654"/>
          </a:xfrm>
        </p:spPr>
        <p:txBody>
          <a:bodyPr>
            <a:noAutofit/>
          </a:bodyPr>
          <a:lstStyle/>
          <a:p>
            <a:r>
              <a:rPr lang="nl-NL" sz="4400" b="1" i="1" dirty="0"/>
              <a:t>Extra belangrijk!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F1986F6-91D8-4081-A8EE-58895F410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5487"/>
            <a:ext cx="10515600" cy="4688130"/>
          </a:xfrm>
        </p:spPr>
        <p:txBody>
          <a:bodyPr>
            <a:normAutofit fontScale="77500" lnSpcReduction="20000"/>
          </a:bodyPr>
          <a:lstStyle/>
          <a:p>
            <a:r>
              <a:rPr lang="nl-NL" dirty="0"/>
              <a:t>Iedere aanbieder levert een kort verslag in met aantallen en een foto die we mogen plaatsen op de website. </a:t>
            </a:r>
          </a:p>
          <a:p>
            <a:endParaRPr lang="nl-NL" dirty="0"/>
          </a:p>
          <a:p>
            <a:r>
              <a:rPr lang="nl-NL" dirty="0"/>
              <a:t>Per sportaanbieder is in totaal </a:t>
            </a:r>
            <a:r>
              <a:rPr lang="nl-NL" u="sng" dirty="0"/>
              <a:t>maximaal 500 euro (incl.) </a:t>
            </a:r>
            <a:r>
              <a:rPr lang="nl-NL" dirty="0"/>
              <a:t>budget aan te vragen.  </a:t>
            </a:r>
          </a:p>
          <a:p>
            <a:endParaRPr lang="nl-NL" dirty="0"/>
          </a:p>
          <a:p>
            <a:r>
              <a:rPr lang="nl-NL" dirty="0"/>
              <a:t>Het stimuleringsbudget voor een </a:t>
            </a:r>
            <a:r>
              <a:rPr lang="nl-NL" dirty="0" err="1"/>
              <a:t>clinic</a:t>
            </a:r>
            <a:r>
              <a:rPr lang="nl-NL" dirty="0"/>
              <a:t> of proefles kan maximaal vijfmaal* aangevraagd worden.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Aanvragen voor budget het liefst voor 21 juni (maar daarna is het uiteraard ook nog mogelijk)</a:t>
            </a:r>
            <a:r>
              <a:rPr lang="nl-NL" u="sng" dirty="0"/>
              <a:t> </a:t>
            </a:r>
            <a:r>
              <a:rPr lang="nl-NL" dirty="0"/>
              <a:t>ingediend te zijn. Dit kan naar </a:t>
            </a:r>
            <a:r>
              <a:rPr lang="nl-NL" dirty="0">
                <a:hlinkClick r:id="rId3"/>
              </a:rPr>
              <a:t>mhoogewoud@teamsportservice.nl</a:t>
            </a:r>
            <a:r>
              <a:rPr lang="nl-NL" dirty="0"/>
              <a:t>  </a:t>
            </a:r>
          </a:p>
          <a:p>
            <a:endParaRPr lang="nl-NL" dirty="0"/>
          </a:p>
          <a:p>
            <a:r>
              <a:rPr lang="nl-NL" dirty="0"/>
              <a:t>Op = op</a:t>
            </a:r>
          </a:p>
          <a:p>
            <a:endParaRPr lang="nl-NL" dirty="0"/>
          </a:p>
          <a:p>
            <a:r>
              <a:rPr lang="nl-NL" dirty="0"/>
              <a:t>Toegekend budget wordt na de activiteit (en verantwoording) uitgekeerd </a:t>
            </a:r>
          </a:p>
          <a:p>
            <a:endParaRPr lang="nl-NL" dirty="0"/>
          </a:p>
          <a:p>
            <a:pPr marL="176213" indent="0">
              <a:buNone/>
            </a:pPr>
            <a:endParaRPr lang="nl-NL" sz="1600" i="1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77E0788-4A3D-478D-BE59-7C95435102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4879" y="103530"/>
            <a:ext cx="2168893" cy="83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6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6AADED-880C-47E5-BBCC-F1159A3CA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4400" b="1" i="1" dirty="0"/>
              <a:t>Vragen?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CF8493B-5821-4B61-87B5-13AC6BC995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879" y="103530"/>
            <a:ext cx="2168893" cy="833557"/>
          </a:xfrm>
          <a:prstGeom prst="rect">
            <a:avLst/>
          </a:prstGeom>
        </p:spPr>
      </p:pic>
      <p:pic>
        <p:nvPicPr>
          <p:cNvPr id="2050" name="Picture 2" descr="Question Mark Stacked Gaming Balls Alphabet Stock Illustration 107754482">
            <a:extLst>
              <a:ext uri="{FF2B5EF4-FFF2-40B4-BE49-F238E27FC236}">
                <a16:creationId xmlns:a16="http://schemas.microsoft.com/office/drawing/2014/main" id="{391CAD75-EFC3-469D-8F37-5B9ABE1463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83"/>
          <a:stretch/>
        </p:blipFill>
        <p:spPr bwMode="auto">
          <a:xfrm>
            <a:off x="3735248" y="937087"/>
            <a:ext cx="3773343" cy="473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7630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0CEE3E-4F9C-47A0-8EFE-061B76229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400" b="1" dirty="0"/>
              <a:t>Voorbeelden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D125F17-69DB-42EC-A0CE-954286BFA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0" y="1419225"/>
            <a:ext cx="7028873" cy="3799320"/>
          </a:xfrm>
        </p:spPr>
        <p:txBody>
          <a:bodyPr>
            <a:normAutofit fontScale="92500" lnSpcReduction="10000"/>
          </a:bodyPr>
          <a:lstStyle/>
          <a:p>
            <a:pPr marL="534988" lvl="0" indent="-534988" fontAlgn="base">
              <a:lnSpc>
                <a:spcPct val="140000"/>
              </a:lnSpc>
              <a:buFont typeface="Wingdings" panose="05000000000000000000" pitchFamily="2" charset="2"/>
              <a:buChar char="v"/>
            </a:pPr>
            <a:r>
              <a:rPr lang="nl-NL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Clinic</a:t>
            </a:r>
            <a:r>
              <a:rPr lang="nl-NL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gratis proef les</a:t>
            </a:r>
          </a:p>
          <a:p>
            <a:pPr marL="534988" lvl="0" indent="-534988" fontAlgn="base">
              <a:lnSpc>
                <a:spcPct val="140000"/>
              </a:lnSpc>
              <a:buFont typeface="Wingdings" panose="05000000000000000000" pitchFamily="2" charset="2"/>
              <a:buChar char="v"/>
            </a:pPr>
            <a:r>
              <a:rPr lang="nl-NL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Activiteiten / sportdag / toernooi – klein </a:t>
            </a:r>
          </a:p>
          <a:p>
            <a:pPr marL="534988" lvl="0" indent="-534988" fontAlgn="base">
              <a:lnSpc>
                <a:spcPct val="140000"/>
              </a:lnSpc>
              <a:buFont typeface="Wingdings" panose="05000000000000000000" pitchFamily="2" charset="2"/>
              <a:buChar char="v"/>
            </a:pPr>
            <a:r>
              <a:rPr lang="nl-NL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Vernieuwend sportaanbod</a:t>
            </a:r>
          </a:p>
          <a:p>
            <a:pPr marL="534988" lvl="0" indent="-534988" fontAlgn="base">
              <a:lnSpc>
                <a:spcPct val="140000"/>
              </a:lnSpc>
              <a:buFont typeface="Wingdings" panose="05000000000000000000" pitchFamily="2" charset="2"/>
              <a:buChar char="v"/>
            </a:pPr>
            <a:r>
              <a:rPr lang="nl-NL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Activiteiten / sportdag / toernooi – groot</a:t>
            </a:r>
            <a:endParaRPr lang="nl-NL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534988" lvl="0" indent="-534988" fontAlgn="base">
              <a:lnSpc>
                <a:spcPct val="140000"/>
              </a:lnSpc>
              <a:buFont typeface="Wingdings" panose="05000000000000000000" pitchFamily="2" charset="2"/>
              <a:buChar char="v"/>
            </a:pPr>
            <a:r>
              <a:rPr lang="nl-NL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Zomerboost</a:t>
            </a:r>
            <a:r>
              <a:rPr lang="nl-NL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-week</a:t>
            </a:r>
          </a:p>
          <a:p>
            <a:pPr marL="534988" lvl="0" indent="-534988" fontAlgn="base">
              <a:lnSpc>
                <a:spcPct val="140000"/>
              </a:lnSpc>
              <a:buFont typeface="Wingdings" panose="05000000000000000000" pitchFamily="2" charset="2"/>
              <a:buChar char="v"/>
            </a:pPr>
            <a:r>
              <a:rPr lang="nl-NL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Zomercompetitie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5423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370C65-907E-4AB7-8604-4BF7F1C4D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Activiteiten en initiatieven Atletiekunie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79A394C-0436-4B4E-A302-25BCB099D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5925" y="279400"/>
            <a:ext cx="2632151" cy="1184187"/>
          </a:xfrm>
          <a:prstGeom prst="rect">
            <a:avLst/>
          </a:prstGeom>
        </p:spPr>
      </p:pic>
      <p:pic>
        <p:nvPicPr>
          <p:cNvPr id="4100" name="Picture 4" descr="Atletiekunie | LinkedIn">
            <a:extLst>
              <a:ext uri="{FF2B5EF4-FFF2-40B4-BE49-F238E27FC236}">
                <a16:creationId xmlns:a16="http://schemas.microsoft.com/office/drawing/2014/main" id="{5F9C2FE1-A378-4F91-8F9D-CECD4C38BE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000" b="20500"/>
          <a:stretch/>
        </p:blipFill>
        <p:spPr bwMode="auto">
          <a:xfrm>
            <a:off x="10138076" y="5486400"/>
            <a:ext cx="1800000" cy="90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8B5C8AD2-456F-43C4-85CF-5C3996C6A0E5}"/>
              </a:ext>
            </a:extLst>
          </p:cNvPr>
          <p:cNvSpPr txBox="1"/>
          <p:nvPr/>
        </p:nvSpPr>
        <p:spPr>
          <a:xfrm>
            <a:off x="1016621" y="2122809"/>
            <a:ext cx="10021455" cy="26123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sz="2300" dirty="0">
                <a:solidFill>
                  <a:srgbClr val="034694"/>
                </a:solidFill>
              </a:rPr>
              <a:t>Start2Run cursussen</a:t>
            </a:r>
          </a:p>
          <a:p>
            <a:pPr>
              <a:lnSpc>
                <a:spcPct val="120000"/>
              </a:lnSpc>
            </a:pPr>
            <a:endParaRPr lang="nl-NL" sz="2300" dirty="0">
              <a:solidFill>
                <a:srgbClr val="034694"/>
              </a:solidFill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sz="2300" dirty="0">
                <a:solidFill>
                  <a:srgbClr val="034694"/>
                </a:solidFill>
              </a:rPr>
              <a:t>Trainingen ter voorbereiding op de marathon </a:t>
            </a:r>
            <a:br>
              <a:rPr lang="nl-NL" sz="2300" dirty="0">
                <a:solidFill>
                  <a:srgbClr val="034694"/>
                </a:solidFill>
              </a:rPr>
            </a:br>
            <a:r>
              <a:rPr lang="nl-NL" sz="2300" dirty="0">
                <a:solidFill>
                  <a:srgbClr val="034694"/>
                </a:solidFill>
              </a:rPr>
              <a:t>(de TCS A’dam marathon gaat plaats vinden in oktober, kan een doel zijn)</a:t>
            </a:r>
          </a:p>
          <a:p>
            <a:pPr>
              <a:lnSpc>
                <a:spcPct val="120000"/>
              </a:lnSpc>
            </a:pPr>
            <a:endParaRPr lang="nl-NL" sz="2300" dirty="0">
              <a:solidFill>
                <a:srgbClr val="034694"/>
              </a:solidFill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sz="2300" dirty="0">
                <a:solidFill>
                  <a:srgbClr val="034694"/>
                </a:solidFill>
              </a:rPr>
              <a:t>Zoek samenwerking met bijv. voetbalverenigingen en verzorg looptrainingen</a:t>
            </a:r>
          </a:p>
        </p:txBody>
      </p:sp>
    </p:spTree>
    <p:extLst>
      <p:ext uri="{BB962C8B-B14F-4D97-AF65-F5344CB8AC3E}">
        <p14:creationId xmlns:p14="http://schemas.microsoft.com/office/powerpoint/2010/main" val="1901639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370C65-907E-4AB7-8604-4BF7F1C4D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Activiteiten en initiatieven KNLTB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79A394C-0436-4B4E-A302-25BCB099D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5925" y="279400"/>
            <a:ext cx="2632151" cy="1184187"/>
          </a:xfrm>
          <a:prstGeom prst="rect">
            <a:avLst/>
          </a:prstGeom>
        </p:spPr>
      </p:pic>
      <p:pic>
        <p:nvPicPr>
          <p:cNvPr id="2050" name="Picture 2" descr="Energiecollectief SportStroom - samen stroom en gas inkopen">
            <a:extLst>
              <a:ext uri="{FF2B5EF4-FFF2-40B4-BE49-F238E27FC236}">
                <a16:creationId xmlns:a16="http://schemas.microsoft.com/office/drawing/2014/main" id="{B2DE2965-19B4-4E56-B067-37C7058F6D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9" t="13291" r="68438" b="13291"/>
          <a:stretch/>
        </p:blipFill>
        <p:spPr bwMode="auto">
          <a:xfrm>
            <a:off x="10851869" y="5229225"/>
            <a:ext cx="1086207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126020B1-FE26-4376-AB31-8304EEC8665F}"/>
              </a:ext>
            </a:extLst>
          </p:cNvPr>
          <p:cNvSpPr txBox="1"/>
          <p:nvPr/>
        </p:nvSpPr>
        <p:spPr>
          <a:xfrm>
            <a:off x="838200" y="1068780"/>
            <a:ext cx="9367982" cy="569386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 rtl="0" fontAlgn="base"/>
            <a:r>
              <a:rPr lang="nl-NL" sz="1800" b="0" i="0" dirty="0">
                <a:solidFill>
                  <a:srgbClr val="034694"/>
                </a:solidFill>
                <a:effectLst/>
                <a:latin typeface="Calibri" panose="020F0502020204030204" pitchFamily="34" charset="0"/>
              </a:rPr>
              <a:t>De </a:t>
            </a:r>
            <a:r>
              <a:rPr lang="nl-NL" sz="1800" b="1" i="0" dirty="0">
                <a:solidFill>
                  <a:srgbClr val="034694"/>
                </a:solidFill>
                <a:effectLst/>
                <a:latin typeface="Calibri" panose="020F0502020204030204" pitchFamily="34" charset="0"/>
              </a:rPr>
              <a:t>Zomer Challenge</a:t>
            </a:r>
            <a:r>
              <a:rPr lang="nl-NL" sz="1800" b="0" i="0" dirty="0">
                <a:solidFill>
                  <a:srgbClr val="034694"/>
                </a:solidFill>
                <a:effectLst/>
                <a:latin typeface="Calibri" panose="020F0502020204030204" pitchFamily="34" charset="0"/>
              </a:rPr>
              <a:t> is een bestaand programma voor zowel senioren als junioren </a:t>
            </a:r>
            <a:br>
              <a:rPr lang="nl-NL" sz="1800" b="0" i="0" dirty="0">
                <a:solidFill>
                  <a:srgbClr val="034694"/>
                </a:solidFill>
                <a:effectLst/>
                <a:latin typeface="Calibri" panose="020F0502020204030204" pitchFamily="34" charset="0"/>
              </a:rPr>
            </a:br>
            <a:r>
              <a:rPr lang="nl-NL" sz="1800" b="0" i="0" dirty="0">
                <a:solidFill>
                  <a:srgbClr val="034694"/>
                </a:solidFill>
                <a:effectLst/>
                <a:latin typeface="Calibri" panose="020F0502020204030204" pitchFamily="34" charset="0"/>
              </a:rPr>
              <a:t>waarbij een zomerlidmaatschap wordt afgesloten. </a:t>
            </a:r>
            <a:r>
              <a:rPr lang="nl-NL" sz="1800" b="0" i="0" dirty="0">
                <a:solidFill>
                  <a:srgbClr val="034694"/>
                </a:solidFill>
                <a:effectLst/>
                <a:latin typeface="WordVisiCarriageReturn_MSFontService"/>
              </a:rPr>
              <a:t>(</a:t>
            </a:r>
            <a:r>
              <a:rPr lang="nl-NL" sz="1800" b="0" i="0" dirty="0">
                <a:solidFill>
                  <a:srgbClr val="2DA592"/>
                </a:solidFill>
                <a:effectLst/>
                <a:latin typeface="WordVisiCarriageReturn_MSFontServic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r>
              <a:rPr lang="nl-NL" sz="1800" b="0" i="0" dirty="0">
                <a:solidFill>
                  <a:srgbClr val="034694"/>
                </a:solidFill>
                <a:effectLst/>
                <a:latin typeface="WordVisiCarriageReturn_MSFontService"/>
              </a:rPr>
              <a:t>)</a:t>
            </a:r>
            <a:endParaRPr lang="nl-NL" sz="1800" b="0" i="0" dirty="0">
              <a:solidFill>
                <a:srgbClr val="034694"/>
              </a:solidFill>
              <a:effectLst/>
              <a:latin typeface="Calibri" panose="020F0502020204030204" pitchFamily="34" charset="0"/>
            </a:endParaRPr>
          </a:p>
          <a:p>
            <a:pPr algn="l" rtl="0" fontAlgn="base"/>
            <a:r>
              <a:rPr lang="nl-NL" sz="1400" b="0" i="1" dirty="0">
                <a:solidFill>
                  <a:srgbClr val="034694"/>
                </a:solidFill>
                <a:effectLst/>
                <a:latin typeface="Calibri" panose="020F0502020204030204" pitchFamily="34" charset="0"/>
              </a:rPr>
              <a:t>Dit valt niet onder nieuw aanbod, ten zij je als vereniging dit nog niet aanbiedt</a:t>
            </a:r>
            <a:r>
              <a:rPr lang="nl-NL" sz="1400" b="0" i="0" dirty="0">
                <a:solidFill>
                  <a:srgbClr val="034694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algn="l" rtl="0" fontAlgn="base"/>
            <a:br>
              <a:rPr lang="nl-NL" sz="1800" b="0" i="0" dirty="0">
                <a:solidFill>
                  <a:srgbClr val="034694"/>
                </a:solidFill>
                <a:effectLst/>
                <a:latin typeface="WordVisiCarriageReturn_MSFontService"/>
              </a:rPr>
            </a:br>
            <a:r>
              <a:rPr lang="nl-NL" sz="1800" b="0" i="0" dirty="0">
                <a:solidFill>
                  <a:srgbClr val="034694"/>
                </a:solidFill>
                <a:effectLst/>
                <a:latin typeface="Calibri" panose="020F0502020204030204" pitchFamily="34" charset="0"/>
              </a:rPr>
              <a:t>In april is de </a:t>
            </a:r>
            <a:r>
              <a:rPr lang="nl-NL" sz="1800" b="1" i="0" dirty="0">
                <a:solidFill>
                  <a:srgbClr val="034694"/>
                </a:solidFill>
                <a:effectLst/>
                <a:latin typeface="Calibri" panose="020F0502020204030204" pitchFamily="34" charset="0"/>
              </a:rPr>
              <a:t>Vriendjes maand</a:t>
            </a:r>
            <a:r>
              <a:rPr lang="nl-NL" sz="1800" b="0" i="0" dirty="0">
                <a:solidFill>
                  <a:srgbClr val="034694"/>
                </a:solidFill>
                <a:effectLst/>
                <a:latin typeface="Calibri" panose="020F0502020204030204" pitchFamily="34" charset="0"/>
              </a:rPr>
              <a:t>, dit concept kan ook naar de zomer worden getild.</a:t>
            </a:r>
            <a:r>
              <a:rPr lang="nl-NL" sz="1800" b="0" i="0" dirty="0">
                <a:solidFill>
                  <a:srgbClr val="034694"/>
                </a:solidFill>
                <a:effectLst/>
                <a:latin typeface="WordVisiCarriageReturn_MSFontService"/>
              </a:rPr>
              <a:t> (</a:t>
            </a:r>
            <a:r>
              <a:rPr lang="nl-NL" sz="1800" b="0" i="0" dirty="0">
                <a:solidFill>
                  <a:srgbClr val="2DA592"/>
                </a:solidFill>
                <a:effectLst/>
                <a:latin typeface="WordVisiCarriageReturn_MSFontService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r>
              <a:rPr lang="nl-NL" sz="1800" b="0" i="0" dirty="0">
                <a:solidFill>
                  <a:srgbClr val="034694"/>
                </a:solidFill>
                <a:effectLst/>
                <a:latin typeface="WordVisiCarriageReturn_MSFontService"/>
              </a:rPr>
              <a:t>)</a:t>
            </a:r>
            <a:br>
              <a:rPr lang="nl-NL" sz="1800" b="0" i="0" dirty="0">
                <a:solidFill>
                  <a:srgbClr val="000000"/>
                </a:solidFill>
                <a:effectLst/>
                <a:latin typeface="WordVisiCarriageReturn_MSFontService"/>
              </a:rPr>
            </a:br>
            <a:endParaRPr lang="nl-NL" sz="1800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rtl="0" fontAlgn="base"/>
            <a:r>
              <a:rPr lang="nl-NL" sz="1800" b="1" i="0" dirty="0">
                <a:solidFill>
                  <a:srgbClr val="034694"/>
                </a:solidFill>
                <a:effectLst/>
                <a:latin typeface="Calibri" panose="020F0502020204030204" pitchFamily="34" charset="0"/>
              </a:rPr>
              <a:t>Fit tennis</a:t>
            </a:r>
            <a:r>
              <a:rPr lang="nl-NL" sz="1800" b="0" i="0" dirty="0">
                <a:solidFill>
                  <a:srgbClr val="034694"/>
                </a:solidFill>
                <a:effectLst/>
                <a:latin typeface="Calibri" panose="020F0502020204030204" pitchFamily="34" charset="0"/>
              </a:rPr>
              <a:t> (</a:t>
            </a:r>
            <a:r>
              <a:rPr lang="nl-NL" sz="1800" b="0" i="0" dirty="0">
                <a:solidFill>
                  <a:srgbClr val="2DA592"/>
                </a:solidFill>
                <a:effectLst/>
                <a:latin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r>
              <a:rPr lang="nl-NL" sz="1800" b="0" i="0" dirty="0">
                <a:solidFill>
                  <a:srgbClr val="034694"/>
                </a:solidFill>
                <a:effectLst/>
                <a:latin typeface="Calibri" panose="020F0502020204030204" pitchFamily="34" charset="0"/>
              </a:rPr>
              <a:t>) </a:t>
            </a:r>
          </a:p>
          <a:p>
            <a:pPr algn="l" rtl="0" fontAlgn="base"/>
            <a:endParaRPr lang="nl-NL" dirty="0">
              <a:solidFill>
                <a:srgbClr val="034694"/>
              </a:solidFill>
              <a:latin typeface="Calibri" panose="020F0502020204030204" pitchFamily="34" charset="0"/>
            </a:endParaRPr>
          </a:p>
          <a:p>
            <a:pPr algn="l" rtl="0" fontAlgn="base"/>
            <a:r>
              <a:rPr lang="nl-NL" sz="1800" b="1" i="0" dirty="0" err="1">
                <a:solidFill>
                  <a:srgbClr val="034694"/>
                </a:solidFill>
                <a:effectLst/>
                <a:latin typeface="Calibri" panose="020F0502020204030204" pitchFamily="34" charset="0"/>
              </a:rPr>
              <a:t>Dynamic</a:t>
            </a:r>
            <a:r>
              <a:rPr lang="nl-NL" sz="1800" b="1" i="0" dirty="0">
                <a:solidFill>
                  <a:srgbClr val="034694"/>
                </a:solidFill>
                <a:effectLst/>
                <a:latin typeface="Calibri" panose="020F0502020204030204" pitchFamily="34" charset="0"/>
              </a:rPr>
              <a:t> tennis</a:t>
            </a:r>
            <a:r>
              <a:rPr lang="nl-NL" sz="1800" b="0" i="0" dirty="0">
                <a:solidFill>
                  <a:srgbClr val="034694"/>
                </a:solidFill>
                <a:effectLst/>
                <a:latin typeface="Calibri" panose="020F0502020204030204" pitchFamily="34" charset="0"/>
              </a:rPr>
              <a:t> (</a:t>
            </a:r>
            <a:r>
              <a:rPr lang="nl-NL" sz="1800" b="0" i="0" dirty="0">
                <a:solidFill>
                  <a:srgbClr val="2DA592"/>
                </a:solidFill>
                <a:effectLst/>
                <a:latin typeface="Calibri" panose="020F050202020403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r>
              <a:rPr lang="nl-NL" sz="1800" b="0" i="0" dirty="0">
                <a:solidFill>
                  <a:srgbClr val="034694"/>
                </a:solidFill>
                <a:effectLst/>
                <a:latin typeface="Calibri" panose="020F0502020204030204" pitchFamily="34" charset="0"/>
              </a:rPr>
              <a:t>) </a:t>
            </a:r>
          </a:p>
          <a:p>
            <a:pPr algn="l" rtl="0" fontAlgn="base"/>
            <a:endParaRPr lang="nl-NL" sz="1800" b="0" i="0" dirty="0">
              <a:solidFill>
                <a:srgbClr val="034694"/>
              </a:solidFill>
              <a:effectLst/>
              <a:latin typeface="Calibri" panose="020F0502020204030204" pitchFamily="34" charset="0"/>
            </a:endParaRPr>
          </a:p>
          <a:p>
            <a:pPr fontAlgn="base"/>
            <a:r>
              <a:rPr lang="nl-NL" sz="1800" b="1" i="0" dirty="0">
                <a:solidFill>
                  <a:srgbClr val="034694"/>
                </a:solidFill>
                <a:effectLst/>
                <a:latin typeface="Calibri" panose="020F0502020204030204" pitchFamily="34" charset="0"/>
              </a:rPr>
              <a:t>Beach tennis</a:t>
            </a:r>
            <a:r>
              <a:rPr lang="nl-NL" sz="1800" b="0" i="0" dirty="0">
                <a:solidFill>
                  <a:srgbClr val="034694"/>
                </a:solidFill>
                <a:effectLst/>
                <a:latin typeface="Calibri" panose="020F0502020204030204" pitchFamily="34" charset="0"/>
              </a:rPr>
              <a:t>  (</a:t>
            </a:r>
            <a:r>
              <a:rPr lang="nl-NL" sz="1800" b="0" i="0" dirty="0">
                <a:solidFill>
                  <a:srgbClr val="2DA592"/>
                </a:solidFill>
                <a:effectLst/>
                <a:latin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r>
              <a:rPr lang="nl-NL" sz="1800" b="0" i="0" dirty="0">
                <a:solidFill>
                  <a:srgbClr val="034694"/>
                </a:solidFill>
                <a:effectLst/>
                <a:latin typeface="Calibri" panose="020F0502020204030204" pitchFamily="34" charset="0"/>
              </a:rPr>
              <a:t>) </a:t>
            </a:r>
          </a:p>
          <a:p>
            <a:pPr algn="l" rtl="0" fontAlgn="base"/>
            <a:endParaRPr lang="nl-NL" sz="1800" b="1" i="0" dirty="0">
              <a:solidFill>
                <a:srgbClr val="034694"/>
              </a:solidFill>
              <a:effectLst/>
              <a:latin typeface="Calibri" panose="020F0502020204030204" pitchFamily="34" charset="0"/>
            </a:endParaRPr>
          </a:p>
          <a:p>
            <a:pPr fontAlgn="base"/>
            <a:r>
              <a:rPr lang="nl-NL" sz="1800" b="1" i="0" dirty="0" err="1">
                <a:solidFill>
                  <a:srgbClr val="034694"/>
                </a:solidFill>
                <a:effectLst/>
                <a:latin typeface="Calibri" panose="020F0502020204030204" pitchFamily="34" charset="0"/>
              </a:rPr>
              <a:t>Tenniskids</a:t>
            </a:r>
            <a:r>
              <a:rPr lang="nl-NL" sz="1800" b="0" i="0" dirty="0">
                <a:solidFill>
                  <a:srgbClr val="034694"/>
                </a:solidFill>
                <a:effectLst/>
                <a:latin typeface="Calibri" panose="020F0502020204030204" pitchFamily="34" charset="0"/>
              </a:rPr>
              <a:t> (</a:t>
            </a:r>
            <a:r>
              <a:rPr lang="nl-NL" sz="1800" b="0" i="0" dirty="0">
                <a:solidFill>
                  <a:srgbClr val="2DA592"/>
                </a:solidFill>
                <a:effectLst/>
                <a:latin typeface="Calibri" panose="020F0502020204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r>
              <a:rPr lang="nl-NL" sz="1800" b="0" i="0" dirty="0">
                <a:solidFill>
                  <a:srgbClr val="034694"/>
                </a:solidFill>
                <a:effectLst/>
                <a:latin typeface="Calibri" panose="020F0502020204030204" pitchFamily="34" charset="0"/>
              </a:rPr>
              <a:t>) </a:t>
            </a:r>
          </a:p>
          <a:p>
            <a:pPr fontAlgn="base"/>
            <a:r>
              <a:rPr lang="nl-NL" sz="1400" b="0" i="1" dirty="0">
                <a:solidFill>
                  <a:srgbClr val="034694"/>
                </a:solidFill>
                <a:effectLst/>
                <a:latin typeface="Calibri"/>
                <a:cs typeface="Calibri"/>
              </a:rPr>
              <a:t>Dit valt niet onder nieuw aanbod, </a:t>
            </a:r>
            <a:r>
              <a:rPr lang="nl-NL" sz="1400" i="1" dirty="0">
                <a:solidFill>
                  <a:srgbClr val="034694"/>
                </a:solidFill>
                <a:latin typeface="Calibri"/>
                <a:cs typeface="Calibri"/>
              </a:rPr>
              <a:t>tenzij</a:t>
            </a:r>
            <a:r>
              <a:rPr lang="nl-NL" sz="1400" b="0" i="1" dirty="0">
                <a:solidFill>
                  <a:srgbClr val="034694"/>
                </a:solidFill>
                <a:effectLst/>
                <a:latin typeface="Calibri"/>
                <a:cs typeface="Calibri"/>
              </a:rPr>
              <a:t> je als vereniging dit nog niet aanbiedt</a:t>
            </a:r>
            <a:r>
              <a:rPr lang="nl-NL" sz="1400" b="0" i="0" dirty="0">
                <a:solidFill>
                  <a:srgbClr val="034694"/>
                </a:solidFill>
                <a:effectLst/>
                <a:latin typeface="Calibri"/>
                <a:cs typeface="Calibri"/>
              </a:rPr>
              <a:t>.</a:t>
            </a:r>
          </a:p>
          <a:p>
            <a:pPr fontAlgn="base"/>
            <a:endParaRPr lang="nl-NL" sz="1400" dirty="0">
              <a:solidFill>
                <a:srgbClr val="034694"/>
              </a:solidFill>
              <a:latin typeface="Calibri" panose="020F0502020204030204" pitchFamily="34" charset="0"/>
            </a:endParaRPr>
          </a:p>
          <a:p>
            <a:r>
              <a:rPr lang="nl-NL" sz="1800" b="1" dirty="0">
                <a:solidFill>
                  <a:srgbClr val="034694"/>
                </a:solidFill>
                <a:latin typeface="Calibri" panose="020F0502020204030204" pitchFamily="34" charset="0"/>
              </a:rPr>
              <a:t>Algemeen</a:t>
            </a:r>
          </a:p>
          <a:p>
            <a:pPr marL="442913" indent="-171450">
              <a:buFont typeface="Wingdings" panose="05000000000000000000" pitchFamily="2" charset="2"/>
              <a:buChar char="§"/>
            </a:pPr>
            <a:r>
              <a:rPr lang="nl-NL" sz="1400" dirty="0" err="1">
                <a:solidFill>
                  <a:srgbClr val="034694"/>
                </a:solidFill>
                <a:latin typeface="Calibri" panose="020F0502020204030204" pitchFamily="34" charset="0"/>
              </a:rPr>
              <a:t>Clinic</a:t>
            </a:r>
            <a:r>
              <a:rPr lang="nl-NL" sz="1400" dirty="0">
                <a:solidFill>
                  <a:srgbClr val="034694"/>
                </a:solidFill>
                <a:latin typeface="Calibri" panose="020F0502020204030204" pitchFamily="34" charset="0"/>
              </a:rPr>
              <a:t> of open dag</a:t>
            </a:r>
          </a:p>
          <a:p>
            <a:pPr marL="442913" indent="-171450">
              <a:buFont typeface="Wingdings" panose="05000000000000000000" pitchFamily="2" charset="2"/>
              <a:buChar char="§"/>
            </a:pPr>
            <a:r>
              <a:rPr lang="nl-NL" sz="1400" dirty="0">
                <a:solidFill>
                  <a:srgbClr val="034694"/>
                </a:solidFill>
                <a:latin typeface="Calibri" panose="020F0502020204030204" pitchFamily="34" charset="0"/>
              </a:rPr>
              <a:t>Sport en spelletjes dag </a:t>
            </a:r>
          </a:p>
          <a:p>
            <a:pPr marL="442913" indent="-171450">
              <a:buFont typeface="Wingdings" panose="05000000000000000000" pitchFamily="2" charset="2"/>
              <a:buChar char="§"/>
            </a:pPr>
            <a:r>
              <a:rPr lang="nl-NL" sz="1400" dirty="0">
                <a:solidFill>
                  <a:srgbClr val="034694"/>
                </a:solidFill>
                <a:latin typeface="Calibri" panose="020F0502020204030204" pitchFamily="34" charset="0"/>
              </a:rPr>
              <a:t>Nieuw sport of beweegaanbod</a:t>
            </a:r>
          </a:p>
          <a:p>
            <a:pPr marL="442913" indent="-171450">
              <a:buFont typeface="Wingdings" panose="05000000000000000000" pitchFamily="2" charset="2"/>
              <a:buChar char="§"/>
            </a:pPr>
            <a:r>
              <a:rPr lang="nl-NL" sz="1400" dirty="0">
                <a:solidFill>
                  <a:srgbClr val="034694"/>
                </a:solidFill>
                <a:latin typeface="Calibri" panose="020F0502020204030204" pitchFamily="34" charset="0"/>
              </a:rPr>
              <a:t>Reeks proeftrainingen</a:t>
            </a:r>
          </a:p>
          <a:p>
            <a:pPr fontAlgn="base"/>
            <a:endParaRPr lang="nl-NL" sz="1400" b="0" i="0" dirty="0">
              <a:solidFill>
                <a:srgbClr val="034694"/>
              </a:solidFill>
              <a:effectLst/>
              <a:latin typeface="Calibri" panose="020F0502020204030204" pitchFamily="34" charset="0"/>
            </a:endParaRPr>
          </a:p>
          <a:p>
            <a:pPr algn="l" rtl="0" fontAlgn="base"/>
            <a:endParaRPr lang="nl-NL" sz="1800" b="1" i="0" dirty="0">
              <a:solidFill>
                <a:srgbClr val="034694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177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370C65-907E-4AB7-8604-4BF7F1C4D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Activiteiten en initiatieven KNVB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79A394C-0436-4B4E-A302-25BCB099D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5925" y="279400"/>
            <a:ext cx="2632151" cy="1184187"/>
          </a:xfrm>
          <a:prstGeom prst="rect">
            <a:avLst/>
          </a:prstGeom>
        </p:spPr>
      </p:pic>
      <p:pic>
        <p:nvPicPr>
          <p:cNvPr id="1026" name="Picture 2" descr="knvb-logo - Schijndel Online">
            <a:extLst>
              <a:ext uri="{FF2B5EF4-FFF2-40B4-BE49-F238E27FC236}">
                <a16:creationId xmlns:a16="http://schemas.microsoft.com/office/drawing/2014/main" id="{5D41586B-16FC-4665-BAF1-22DAFC002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076" y="5253038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67DB0E6C-E318-423D-9916-7F0AFC66E5E4}"/>
              </a:ext>
            </a:extLst>
          </p:cNvPr>
          <p:cNvSpPr txBox="1"/>
          <p:nvPr/>
        </p:nvSpPr>
        <p:spPr>
          <a:xfrm>
            <a:off x="838200" y="1223288"/>
            <a:ext cx="9367982" cy="535531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 rtl="0" fontAlgn="base"/>
            <a:r>
              <a:rPr lang="nl-NL" b="1" i="0" dirty="0">
                <a:solidFill>
                  <a:srgbClr val="034694"/>
                </a:solidFill>
                <a:effectLst/>
              </a:rPr>
              <a:t>Algemeen</a:t>
            </a:r>
            <a:endParaRPr lang="nl-NL" b="1" i="0" dirty="0">
              <a:solidFill>
                <a:srgbClr val="034694"/>
              </a:solidFill>
              <a:effectLst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534988" indent="-285750" algn="l" rtl="0" fontAlgn="base">
              <a:buFont typeface="Wingdings" panose="05000000000000000000" pitchFamily="2" charset="2"/>
              <a:buChar char="v"/>
            </a:pPr>
            <a:r>
              <a:rPr lang="nl-NL" b="0" i="0" dirty="0">
                <a:solidFill>
                  <a:srgbClr val="034694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Meiden en vrouwen voetbal</a:t>
            </a:r>
            <a:endParaRPr lang="nl-NL" b="0" i="0" dirty="0">
              <a:solidFill>
                <a:srgbClr val="034694"/>
              </a:solidFill>
              <a:effectLst/>
            </a:endParaRPr>
          </a:p>
          <a:p>
            <a:pPr marL="534988" indent="-285750" algn="l">
              <a:buFont typeface="Wingdings" panose="05000000000000000000" pitchFamily="2" charset="2"/>
              <a:buChar char="v"/>
            </a:pPr>
            <a:r>
              <a:rPr lang="nl-NL" b="0" i="0" u="none" strike="noStrike" dirty="0">
                <a:solidFill>
                  <a:srgbClr val="034694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Senioren 7 tegen 7</a:t>
            </a:r>
            <a:endParaRPr lang="nl-NL" b="0" i="0" u="none" strike="noStrike" dirty="0">
              <a:solidFill>
                <a:srgbClr val="034694"/>
              </a:solidFill>
              <a:effectLst/>
            </a:endParaRPr>
          </a:p>
          <a:p>
            <a:pPr marL="534988" indent="-285750" algn="l">
              <a:buFont typeface="Wingdings" panose="05000000000000000000" pitchFamily="2" charset="2"/>
              <a:buChar char="v"/>
            </a:pPr>
            <a:r>
              <a:rPr lang="nl-NL" b="0" i="0" u="none" strike="noStrike" dirty="0" err="1">
                <a:solidFill>
                  <a:srgbClr val="034694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Walking</a:t>
            </a:r>
            <a:r>
              <a:rPr lang="nl-NL" b="0" i="0" u="none" strike="noStrike" dirty="0">
                <a:solidFill>
                  <a:srgbClr val="034694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Football</a:t>
            </a:r>
            <a:endParaRPr lang="nl-NL" b="0" i="0" dirty="0">
              <a:solidFill>
                <a:srgbClr val="034694"/>
              </a:solidFill>
              <a:effectLst/>
            </a:endParaRPr>
          </a:p>
          <a:p>
            <a:pPr algn="l"/>
            <a:endParaRPr lang="nl-NL" b="1" i="0" dirty="0">
              <a:solidFill>
                <a:srgbClr val="034694"/>
              </a:solidFill>
              <a:effectLst/>
            </a:endParaRPr>
          </a:p>
          <a:p>
            <a:pPr algn="l" rtl="0" fontAlgn="base"/>
            <a:endParaRPr lang="nl-NL" b="0" i="0" dirty="0">
              <a:solidFill>
                <a:srgbClr val="034694"/>
              </a:solidFill>
              <a:effectLst/>
            </a:endParaRPr>
          </a:p>
          <a:p>
            <a:pPr algn="l"/>
            <a:r>
              <a:rPr lang="nl-NL" b="1" i="0" strike="noStrike" dirty="0">
                <a:solidFill>
                  <a:srgbClr val="034694"/>
                </a:solidFill>
                <a:effectLst/>
              </a:rPr>
              <a:t>Passend voetbal</a:t>
            </a:r>
          </a:p>
          <a:p>
            <a:pPr marL="534988" indent="-285750" algn="l">
              <a:buFont typeface="Wingdings" panose="05000000000000000000" pitchFamily="2" charset="2"/>
              <a:buChar char="v"/>
            </a:pPr>
            <a:r>
              <a:rPr lang="nl-NL" b="0" i="0" u="none" strike="noStrike" dirty="0">
                <a:solidFill>
                  <a:srgbClr val="034694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Amputatievoetbal</a:t>
            </a:r>
            <a:endParaRPr lang="nl-NL" b="0" i="0" u="none" strike="noStrike" dirty="0">
              <a:solidFill>
                <a:srgbClr val="034694"/>
              </a:solidFill>
              <a:effectLst/>
            </a:endParaRPr>
          </a:p>
          <a:p>
            <a:pPr marL="534988" indent="-285750" algn="l">
              <a:buFont typeface="Wingdings" panose="05000000000000000000" pitchFamily="2" charset="2"/>
              <a:buChar char="v"/>
            </a:pPr>
            <a:r>
              <a:rPr lang="nl-NL" b="0" i="0" u="none" strike="noStrike" dirty="0">
                <a:solidFill>
                  <a:srgbClr val="034694"/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Blindenvoetbal</a:t>
            </a:r>
            <a:endParaRPr lang="nl-NL" b="0" i="0" u="none" strike="noStrike" dirty="0">
              <a:solidFill>
                <a:srgbClr val="034694"/>
              </a:solidFill>
              <a:effectLst/>
            </a:endParaRPr>
          </a:p>
          <a:p>
            <a:pPr marL="534988" indent="-285750" algn="l">
              <a:buFont typeface="Wingdings" panose="05000000000000000000" pitchFamily="2" charset="2"/>
              <a:buChar char="v"/>
            </a:pPr>
            <a:r>
              <a:rPr lang="nl-NL" b="0" i="0" u="none" strike="noStrike" dirty="0">
                <a:solidFill>
                  <a:srgbClr val="034694"/>
                </a:solidFill>
                <a:effectLst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CP-voetbal</a:t>
            </a:r>
            <a:endParaRPr lang="nl-NL" b="0" i="0" u="none" strike="noStrike" dirty="0">
              <a:solidFill>
                <a:srgbClr val="034694"/>
              </a:solidFill>
              <a:effectLst/>
            </a:endParaRPr>
          </a:p>
          <a:p>
            <a:pPr marL="534988" indent="-285750" algn="l">
              <a:buFont typeface="Wingdings" panose="05000000000000000000" pitchFamily="2" charset="2"/>
              <a:buChar char="v"/>
            </a:pPr>
            <a:r>
              <a:rPr lang="nl-NL" b="0" i="0" u="none" strike="noStrike" dirty="0">
                <a:solidFill>
                  <a:srgbClr val="034694"/>
                </a:solidFill>
                <a:effectLst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Dovenvoetbal</a:t>
            </a:r>
            <a:endParaRPr lang="nl-NL" b="0" i="0" u="none" strike="noStrike" dirty="0">
              <a:solidFill>
                <a:srgbClr val="034694"/>
              </a:solidFill>
              <a:effectLst/>
            </a:endParaRPr>
          </a:p>
          <a:p>
            <a:pPr marL="534988" indent="-285750" algn="l">
              <a:buFont typeface="Wingdings" panose="05000000000000000000" pitchFamily="2" charset="2"/>
              <a:buChar char="v"/>
            </a:pPr>
            <a:r>
              <a:rPr lang="nl-NL" b="0" i="0" u="none" strike="noStrike" dirty="0">
                <a:solidFill>
                  <a:srgbClr val="034694"/>
                </a:solidFill>
                <a:effectLst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Elektrisch voetbal</a:t>
            </a:r>
            <a:endParaRPr lang="nl-NL" b="0" i="0" u="none" strike="noStrike" dirty="0">
              <a:solidFill>
                <a:srgbClr val="034694"/>
              </a:solidFill>
              <a:effectLst/>
            </a:endParaRPr>
          </a:p>
          <a:p>
            <a:pPr marL="534988" indent="-285750" algn="l">
              <a:buFont typeface="Wingdings" panose="05000000000000000000" pitchFamily="2" charset="2"/>
              <a:buChar char="v"/>
            </a:pPr>
            <a:r>
              <a:rPr lang="nl-NL" b="0" i="0" u="none" strike="noStrike" dirty="0">
                <a:solidFill>
                  <a:srgbClr val="034694"/>
                </a:solidFill>
                <a:effectLst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Frame-voetbal</a:t>
            </a:r>
            <a:endParaRPr lang="nl-NL" b="0" i="0" u="none" strike="noStrike" dirty="0">
              <a:solidFill>
                <a:srgbClr val="034694"/>
              </a:solidFill>
              <a:effectLst/>
            </a:endParaRPr>
          </a:p>
          <a:p>
            <a:pPr marL="534988" indent="-285750" algn="l">
              <a:buFont typeface="Wingdings" panose="05000000000000000000" pitchFamily="2" charset="2"/>
              <a:buChar char="v"/>
            </a:pPr>
            <a:r>
              <a:rPr lang="nl-NL" b="0" i="0" u="none" strike="noStrike" dirty="0">
                <a:solidFill>
                  <a:srgbClr val="034694"/>
                </a:solidFill>
                <a:effectLst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G-voetbal</a:t>
            </a:r>
            <a:endParaRPr lang="nl-NL" b="0" i="0" dirty="0">
              <a:solidFill>
                <a:srgbClr val="034694"/>
              </a:solidFill>
              <a:effectLst/>
            </a:endParaRPr>
          </a:p>
          <a:p>
            <a:pPr algn="l"/>
            <a:endParaRPr lang="nl-NL" b="0" i="0" dirty="0">
              <a:solidFill>
                <a:srgbClr val="034694"/>
              </a:solidFill>
              <a:effectLst/>
            </a:endParaRPr>
          </a:p>
          <a:p>
            <a:pPr algn="l"/>
            <a:br>
              <a:rPr lang="nl-NL" b="0" i="0" dirty="0">
                <a:solidFill>
                  <a:srgbClr val="034694"/>
                </a:solidFill>
                <a:effectLst/>
              </a:rPr>
            </a:br>
            <a:r>
              <a:rPr lang="nl-NL" b="1" i="0" dirty="0">
                <a:solidFill>
                  <a:srgbClr val="034694"/>
                </a:solidFill>
                <a:effectLst/>
              </a:rPr>
              <a:t>Voetballen buiten de vereniging</a:t>
            </a:r>
          </a:p>
          <a:p>
            <a:pPr marL="534988" indent="-285750" algn="l">
              <a:buFont typeface="Wingdings" panose="05000000000000000000" pitchFamily="2" charset="2"/>
              <a:buChar char="v"/>
            </a:pPr>
            <a:r>
              <a:rPr lang="nl-NL" b="0" i="0" u="none" strike="noStrike" dirty="0" err="1">
                <a:solidFill>
                  <a:srgbClr val="034694"/>
                </a:solidFill>
                <a:effectLst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KicksFit</a:t>
            </a:r>
            <a:endParaRPr lang="nl-NL" b="0" i="0" dirty="0">
              <a:solidFill>
                <a:srgbClr val="034694"/>
              </a:solidFill>
              <a:effectLst/>
            </a:endParaRPr>
          </a:p>
          <a:p>
            <a:pPr algn="l" rtl="0" fontAlgn="base"/>
            <a:endParaRPr lang="nl-NL" sz="1800" b="1" i="0" dirty="0">
              <a:solidFill>
                <a:srgbClr val="034694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956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6AADED-880C-47E5-BBCC-F1159A3CA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4400" b="1" i="1" dirty="0"/>
              <a:t>Samengevat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A883F9-513D-4E23-8AC8-E76C34A6F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91972"/>
            <a:ext cx="11165573" cy="516249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sz="2300" dirty="0">
                <a:latin typeface="Arial" panose="020B0604020202020204" pitchFamily="34" charset="0"/>
                <a:cs typeface="Arial" panose="020B0604020202020204" pitchFamily="34" charset="0"/>
              </a:rPr>
              <a:t>Promotiecampagne voor sport &amp; bewegen en sportorganisaties in Aalsmeer en Kudelstaart </a:t>
            </a:r>
          </a:p>
          <a:p>
            <a:pPr marL="0" indent="0">
              <a:buNone/>
            </a:pPr>
            <a:endParaRPr lang="nl-NL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sz="2300" dirty="0">
                <a:latin typeface="Arial" panose="020B0604020202020204" pitchFamily="34" charset="0"/>
                <a:cs typeface="Arial" panose="020B0604020202020204" pitchFamily="34" charset="0"/>
              </a:rPr>
              <a:t>Zomermaanden van </a:t>
            </a:r>
            <a:r>
              <a:rPr lang="nl-NL" sz="2300" b="1" dirty="0">
                <a:latin typeface="Arial" panose="020B0604020202020204" pitchFamily="34" charset="0"/>
                <a:cs typeface="Arial" panose="020B0604020202020204" pitchFamily="34" charset="0"/>
              </a:rPr>
              <a:t>21 juni t/m 31 augustus</a:t>
            </a:r>
          </a:p>
          <a:p>
            <a:pPr marL="0" indent="0">
              <a:buNone/>
            </a:pPr>
            <a:endParaRPr lang="nl-NL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sz="2300" dirty="0">
                <a:latin typeface="Arial" panose="020B0604020202020204" pitchFamily="34" charset="0"/>
                <a:cs typeface="Arial" panose="020B0604020202020204" pitchFamily="34" charset="0"/>
              </a:rPr>
              <a:t>Ondersteuning vanuit Team Sportservice (Communicatiemiddelen)</a:t>
            </a:r>
          </a:p>
          <a:p>
            <a:pPr marL="0" indent="0">
              <a:buNone/>
            </a:pPr>
            <a:endParaRPr lang="nl-NL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sz="2300" dirty="0">
                <a:latin typeface="Arial" panose="020B0604020202020204" pitchFamily="34" charset="0"/>
                <a:cs typeface="Arial" panose="020B0604020202020204" pitchFamily="34" charset="0"/>
              </a:rPr>
              <a:t>Financiële impuls</a:t>
            </a:r>
          </a:p>
          <a:p>
            <a:pPr>
              <a:buFont typeface="Arial" panose="020B0604020202020204" pitchFamily="34" charset="0"/>
              <a:buChar char="•"/>
            </a:pPr>
            <a:endParaRPr lang="nl-NL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sz="2300" dirty="0">
                <a:latin typeface="Arial" panose="020B0604020202020204" pitchFamily="34" charset="0"/>
                <a:cs typeface="Arial" panose="020B0604020202020204" pitchFamily="34" charset="0"/>
              </a:rPr>
              <a:t>Extra impuls voor de werving van nieuwe leden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700" i="1" dirty="0">
                <a:latin typeface="Arial" panose="020B0604020202020204" pitchFamily="34" charset="0"/>
                <a:cs typeface="Arial" panose="020B0604020202020204" pitchFamily="34" charset="0"/>
              </a:rPr>
              <a:t>Nieuwe leden is meer contributie inkomsten, is groter vrijwilligerspotentieel</a:t>
            </a:r>
          </a:p>
          <a:p>
            <a:pPr>
              <a:buFontTx/>
              <a:buChar char="-"/>
            </a:pPr>
            <a:endParaRPr lang="nl-NL" sz="19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CF8493B-5821-4B61-87B5-13AC6BC995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879" y="103530"/>
            <a:ext cx="2168893" cy="83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306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6AADED-880C-47E5-BBCC-F1159A3CA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4400" b="1" i="1" dirty="0"/>
              <a:t>Vragen?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CF8493B-5821-4B61-87B5-13AC6BC995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879" y="103530"/>
            <a:ext cx="2168893" cy="833557"/>
          </a:xfrm>
          <a:prstGeom prst="rect">
            <a:avLst/>
          </a:prstGeom>
        </p:spPr>
      </p:pic>
      <p:pic>
        <p:nvPicPr>
          <p:cNvPr id="2050" name="Picture 2" descr="Question Mark Stacked Gaming Balls Alphabet Stock Illustration 107754482">
            <a:extLst>
              <a:ext uri="{FF2B5EF4-FFF2-40B4-BE49-F238E27FC236}">
                <a16:creationId xmlns:a16="http://schemas.microsoft.com/office/drawing/2014/main" id="{391CAD75-EFC3-469D-8F37-5B9ABE1463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83"/>
          <a:stretch/>
        </p:blipFill>
        <p:spPr bwMode="auto">
          <a:xfrm>
            <a:off x="3735248" y="937087"/>
            <a:ext cx="3773343" cy="473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1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6AADED-880C-47E5-BBCC-F1159A3CA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4400" b="1" i="1" dirty="0"/>
              <a:t>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A883F9-513D-4E23-8AC8-E76C34A6F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428514" cy="4968874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1. Aftrap</a:t>
            </a:r>
          </a:p>
          <a:p>
            <a:pPr marL="628650"/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Wat houdt de </a:t>
            </a:r>
            <a:r>
              <a:rPr lang="nl-NL" sz="2400" dirty="0" err="1">
                <a:latin typeface="Arial" panose="020B0604020202020204" pitchFamily="34" charset="0"/>
                <a:cs typeface="Arial" panose="020B0604020202020204" pitchFamily="34" charset="0"/>
              </a:rPr>
              <a:t>Zomerboost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-campagne in?</a:t>
            </a:r>
          </a:p>
          <a:p>
            <a:pPr marL="628650"/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Noord-Holland Actief</a:t>
            </a:r>
          </a:p>
          <a:p>
            <a:pPr marL="628650"/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Media-kit</a:t>
            </a:r>
          </a:p>
          <a:p>
            <a:pPr marL="0" indent="0">
              <a:buNone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2. Aalsmeer</a:t>
            </a:r>
          </a:p>
          <a:p>
            <a:pPr marL="628650"/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Financiële ondersteuning</a:t>
            </a:r>
          </a:p>
          <a:p>
            <a:pPr marL="628650"/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Invulling financiële ondersteuning &amp; voorwaarden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3. Inspiratie ronde</a:t>
            </a:r>
          </a:p>
          <a:p>
            <a:pPr marL="628650"/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Voorbeelden</a:t>
            </a:r>
          </a:p>
          <a:p>
            <a:pPr marL="628650"/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Aansluitend aanbod vanuit bonden</a:t>
            </a:r>
          </a:p>
          <a:p>
            <a:pPr marL="0" indent="0">
              <a:buNone/>
            </a:pP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,Sans-Serif" panose="020B0604020202020204" pitchFamily="34" charset="0"/>
              <a:buChar char="•"/>
            </a:pPr>
            <a:endParaRPr lang="nl-N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sz="19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endParaRPr lang="nl-NL" sz="19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CF8493B-5821-4B61-87B5-13AC6BC995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879" y="103530"/>
            <a:ext cx="2168893" cy="83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7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6AADED-880C-47E5-BBCC-F1159A3CA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4400" b="1" i="1" dirty="0"/>
              <a:t>Wat is </a:t>
            </a:r>
            <a:r>
              <a:rPr lang="nl-NL" sz="4400" b="1" i="1" dirty="0" err="1"/>
              <a:t>Zomerboost</a:t>
            </a:r>
            <a:r>
              <a:rPr lang="nl-NL" sz="4400" b="1" i="1" dirty="0"/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A883F9-513D-4E23-8AC8-E76C34A6F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98683"/>
            <a:ext cx="11165573" cy="5162498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r>
              <a:rPr lang="nl-NL" sz="3000" dirty="0">
                <a:latin typeface="Arial" panose="020B0604020202020204" pitchFamily="34" charset="0"/>
                <a:cs typeface="Arial" panose="020B0604020202020204" pitchFamily="34" charset="0"/>
              </a:rPr>
              <a:t>Promotiecampagne voor sport en bewegen tijdens zomermaanden van </a:t>
            </a:r>
            <a:r>
              <a:rPr lang="nl-NL" sz="3000" b="1" dirty="0">
                <a:latin typeface="Arial" panose="020B0604020202020204" pitchFamily="34" charset="0"/>
                <a:cs typeface="Arial" panose="020B0604020202020204" pitchFamily="34" charset="0"/>
              </a:rPr>
              <a:t>21 juni t/m 31 augustus</a:t>
            </a:r>
            <a:br>
              <a:rPr lang="nl-NL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000" dirty="0">
                <a:latin typeface="Arial" panose="020B0604020202020204" pitchFamily="34" charset="0"/>
                <a:cs typeface="Arial" panose="020B0604020202020204" pitchFamily="34" charset="0"/>
              </a:rPr>
              <a:t>Het doel van de </a:t>
            </a:r>
            <a:r>
              <a:rPr lang="nl-NL" sz="3000" dirty="0" err="1">
                <a:latin typeface="Arial" panose="020B0604020202020204" pitchFamily="34" charset="0"/>
                <a:cs typeface="Arial" panose="020B0604020202020204" pitchFamily="34" charset="0"/>
              </a:rPr>
              <a:t>zomerboost</a:t>
            </a:r>
            <a:r>
              <a:rPr lang="nl-NL" sz="3000" dirty="0">
                <a:latin typeface="Arial" panose="020B0604020202020204" pitchFamily="34" charset="0"/>
                <a:cs typeface="Arial" panose="020B0604020202020204" pitchFamily="34" charset="0"/>
              </a:rPr>
              <a:t> campagne is:</a:t>
            </a:r>
          </a:p>
          <a:p>
            <a:pPr lvl="1">
              <a:lnSpc>
                <a:spcPct val="140000"/>
              </a:lnSpc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Sportorganisaties ondersteunen bij (extra) wervingscampagnes in de zomermaanden</a:t>
            </a:r>
          </a:p>
          <a:p>
            <a:pPr lvl="1">
              <a:lnSpc>
                <a:spcPct val="140000"/>
              </a:lnSpc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Inwoners van Aalsmeer en Kudelstaart gedurende de zomer (thuis blijvers) in beweging brengen</a:t>
            </a:r>
          </a:p>
          <a:p>
            <a:pPr lvl="1">
              <a:lnSpc>
                <a:spcPct val="140000"/>
              </a:lnSpc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Inwoners (opnieuw) kennis laten maken met het sociale aspecten/voordelen van sporten bij een vereniging of sportclub</a:t>
            </a:r>
          </a:p>
          <a:p>
            <a:pPr lvl="1">
              <a:lnSpc>
                <a:spcPct val="140000"/>
              </a:lnSpc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Sportorganisaties door middel van nieuwe sportaanbod kennis laten maken met een nieuwe doelgroep potentiële leden</a:t>
            </a:r>
          </a:p>
          <a:p>
            <a:pPr marL="457200" lvl="1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000" dirty="0">
                <a:latin typeface="Arial" panose="020B0604020202020204" pitchFamily="34" charset="0"/>
                <a:cs typeface="Arial" panose="020B0604020202020204" pitchFamily="34" charset="0"/>
              </a:rPr>
              <a:t>Stimuleren van speciaal zomeraanbod van sportorganisaties, bijvoorbeeld:</a:t>
            </a:r>
          </a:p>
          <a:p>
            <a:pPr lvl="1">
              <a:lnSpc>
                <a:spcPct val="140000"/>
              </a:lnSpc>
            </a:pP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Clinics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of proeflessen/trainingen</a:t>
            </a:r>
          </a:p>
          <a:p>
            <a:pPr lvl="1">
              <a:lnSpc>
                <a:spcPct val="140000"/>
              </a:lnSpc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Zomercompetitie of toernooi</a:t>
            </a:r>
          </a:p>
          <a:p>
            <a:pPr lvl="1">
              <a:lnSpc>
                <a:spcPct val="140000"/>
              </a:lnSpc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Sportdag </a:t>
            </a:r>
          </a:p>
          <a:p>
            <a:pPr lvl="1">
              <a:lnSpc>
                <a:spcPct val="140000"/>
              </a:lnSpc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Nieuw sportaanbod promoten</a:t>
            </a:r>
          </a:p>
          <a:p>
            <a:pPr marL="457200" lvl="1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100" dirty="0">
                <a:latin typeface="Arial" panose="020B0604020202020204" pitchFamily="34" charset="0"/>
                <a:cs typeface="Arial" panose="020B0604020202020204" pitchFamily="34" charset="0"/>
              </a:rPr>
              <a:t>Ondersteuning vanuit Team Sportservice</a:t>
            </a:r>
          </a:p>
          <a:p>
            <a:pPr lvl="1">
              <a:lnSpc>
                <a:spcPct val="140000"/>
              </a:lnSpc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Communicatiemiddelen</a:t>
            </a:r>
          </a:p>
          <a:p>
            <a:pPr lvl="1">
              <a:lnSpc>
                <a:spcPct val="140000"/>
              </a:lnSpc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Extra middelen vanuit Lokaal Sportakkoord</a:t>
            </a:r>
          </a:p>
          <a:p>
            <a:pPr lvl="1">
              <a:lnSpc>
                <a:spcPct val="140000"/>
              </a:lnSpc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19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endParaRPr lang="nl-NL" sz="19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CF8493B-5821-4B61-87B5-13AC6BC995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879" y="103530"/>
            <a:ext cx="2168893" cy="83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561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6AADED-880C-47E5-BBCC-F1159A3CA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4400" b="1" i="1" dirty="0"/>
              <a:t>Voordelen van </a:t>
            </a:r>
            <a:r>
              <a:rPr lang="nl-NL" sz="4400" b="1" i="1" dirty="0" err="1"/>
              <a:t>Zomerboost</a:t>
            </a:r>
            <a:r>
              <a:rPr lang="nl-NL" sz="4400" b="1" i="1" dirty="0"/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A883F9-513D-4E23-8AC8-E76C34A6F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663" y="1625992"/>
            <a:ext cx="10428514" cy="4866882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Extra aandacht voor jouw sport en jouw sportorganisatie</a:t>
            </a:r>
          </a:p>
          <a:p>
            <a:pPr marL="457200" lvl="1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Fittere inwoners</a:t>
            </a:r>
          </a:p>
          <a:p>
            <a:pPr marL="457200" lvl="1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Leven op de club</a:t>
            </a:r>
          </a:p>
          <a:p>
            <a:pPr marL="457200" lvl="1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Kans op nieuwe leden</a:t>
            </a:r>
          </a:p>
          <a:p>
            <a:pPr marL="457200" lvl="1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Extra omzet kansen*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nl-NL" sz="1200" i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* mede afhankelijk van regels omtrent horeca</a:t>
            </a:r>
          </a:p>
          <a:p>
            <a:pPr lvl="1"/>
            <a:endParaRPr lang="nl-NL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CF8493B-5821-4B61-87B5-13AC6BC995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879" y="103530"/>
            <a:ext cx="2168893" cy="83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375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6AADED-880C-47E5-BBCC-F1159A3CA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4400" b="1" i="1"/>
              <a:t>Hoe gaan we daarbij helpen?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A883F9-513D-4E23-8AC8-E76C34A6F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370"/>
            <a:ext cx="10428514" cy="486688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AutoNum type="arabicPeriod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Faciliteren van de promotie </a:t>
            </a:r>
          </a:p>
          <a:p>
            <a:pPr lvl="1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Noord-Holland Actief</a:t>
            </a:r>
          </a:p>
          <a:p>
            <a:pPr lvl="1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Media-kit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457200" indent="-457200">
              <a:buAutoNum type="arabicPeriod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Uitvoeringsbudget Sportakkoord Aalsmeer</a:t>
            </a:r>
          </a:p>
          <a:p>
            <a:pPr marL="457200" indent="-457200">
              <a:buAutoNum type="arabicPeriod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CF8493B-5821-4B61-87B5-13AC6BC995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879" y="103530"/>
            <a:ext cx="2168893" cy="83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040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6AADED-880C-47E5-BBCC-F1159A3CA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4400" b="1" i="1"/>
              <a:t>Noord-Holland Actief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F1986F6-91D8-4081-A8EE-58895F410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Centraal platform voor sport- en beweegaanbod van 0-100 jaar</a:t>
            </a:r>
          </a:p>
          <a:p>
            <a:r>
              <a:rPr lang="nl-NL" dirty="0"/>
              <a:t>Aanbieders kunnen aanbod zelf plaatsen</a:t>
            </a:r>
          </a:p>
          <a:p>
            <a:pPr lvl="1"/>
            <a:r>
              <a:rPr lang="nl-NL" dirty="0"/>
              <a:t>Registeren is eenmalig en kosteloos</a:t>
            </a:r>
          </a:p>
          <a:p>
            <a:r>
              <a:rPr lang="nl-NL" dirty="0"/>
              <a:t>Bezoekers kunnen via doelgroepen-pagina gericht zoeken naar aanbod in de buurt</a:t>
            </a:r>
          </a:p>
          <a:p>
            <a:r>
              <a:rPr lang="nl-NL" dirty="0"/>
              <a:t>Hiermee wordt jouw bereik groter, gerichter en het kost je minder moeite!</a:t>
            </a:r>
          </a:p>
          <a:p>
            <a:endParaRPr lang="nl-NL" dirty="0"/>
          </a:p>
        </p:txBody>
      </p:sp>
      <p:pic>
        <p:nvPicPr>
          <p:cNvPr id="1028" name="Picture 4" descr="Logo Noord-Holland Actief">
            <a:extLst>
              <a:ext uri="{FF2B5EF4-FFF2-40B4-BE49-F238E27FC236}">
                <a16:creationId xmlns:a16="http://schemas.microsoft.com/office/drawing/2014/main" id="{487512BD-174E-4C02-978D-290D8E2ACA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5655" y="5067299"/>
            <a:ext cx="3006345" cy="1281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877E0788-4A3D-478D-BE59-7C95435102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4879" y="103530"/>
            <a:ext cx="2168893" cy="83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26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6AADED-880C-47E5-BBCC-F1159A3CA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4400" b="1" i="1"/>
              <a:t>Media-kit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F1986F6-91D8-4081-A8EE-58895F410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>
                <a:latin typeface="Gotham Book"/>
              </a:rPr>
              <a:t>(intern) bericht</a:t>
            </a:r>
            <a:endParaRPr lang="nl-NL" dirty="0"/>
          </a:p>
          <a:p>
            <a:pPr lvl="1"/>
            <a:r>
              <a:rPr lang="nl-NL" dirty="0">
                <a:latin typeface="Gotham Book"/>
              </a:rPr>
              <a:t>nieuwsbrief </a:t>
            </a:r>
            <a:r>
              <a:rPr lang="nl-NL" dirty="0" err="1">
                <a:latin typeface="Gotham Book"/>
              </a:rPr>
              <a:t>etc</a:t>
            </a:r>
            <a:r>
              <a:rPr lang="nl-NL" dirty="0">
                <a:latin typeface="Gotham Book"/>
              </a:rPr>
              <a:t> </a:t>
            </a:r>
            <a:endParaRPr lang="nl-NL" dirty="0"/>
          </a:p>
          <a:p>
            <a:r>
              <a:rPr lang="nl-NL" dirty="0">
                <a:latin typeface="Gotham Book"/>
              </a:rPr>
              <a:t>Extern bericht </a:t>
            </a:r>
            <a:endParaRPr lang="nl-NL" dirty="0"/>
          </a:p>
          <a:p>
            <a:pPr lvl="1"/>
            <a:r>
              <a:rPr lang="nl-NL" dirty="0">
                <a:latin typeface="Gotham Book"/>
              </a:rPr>
              <a:t>website </a:t>
            </a:r>
            <a:endParaRPr lang="nl-NL" dirty="0"/>
          </a:p>
          <a:p>
            <a:r>
              <a:rPr lang="nl-NL" dirty="0">
                <a:latin typeface="Gotham Book"/>
              </a:rPr>
              <a:t>Meerdere </a:t>
            </a:r>
            <a:r>
              <a:rPr lang="nl-NL" dirty="0" err="1">
                <a:latin typeface="Gotham Book"/>
              </a:rPr>
              <a:t>social</a:t>
            </a:r>
            <a:r>
              <a:rPr lang="nl-NL" dirty="0">
                <a:latin typeface="Gotham Book"/>
              </a:rPr>
              <a:t> </a:t>
            </a:r>
            <a:r>
              <a:rPr lang="nl-NL" dirty="0" err="1">
                <a:latin typeface="Gotham Book"/>
              </a:rPr>
              <a:t>posts</a:t>
            </a:r>
            <a:r>
              <a:rPr lang="nl-NL" dirty="0">
                <a:latin typeface="Gotham Book"/>
              </a:rPr>
              <a:t> </a:t>
            </a:r>
            <a:endParaRPr lang="nl-NL" dirty="0"/>
          </a:p>
          <a:p>
            <a:r>
              <a:rPr lang="nl-NL" dirty="0">
                <a:latin typeface="Gotham Book"/>
              </a:rPr>
              <a:t>Poster en banner (</a:t>
            </a:r>
            <a:r>
              <a:rPr lang="nl-NL" dirty="0" err="1">
                <a:latin typeface="Gotham Book"/>
              </a:rPr>
              <a:t>social</a:t>
            </a:r>
            <a:r>
              <a:rPr lang="nl-NL" dirty="0">
                <a:latin typeface="Gotham Book"/>
              </a:rPr>
              <a:t> media) </a:t>
            </a:r>
            <a:endParaRPr lang="nl-NL" dirty="0"/>
          </a:p>
          <a:p>
            <a:r>
              <a:rPr lang="nl-NL" dirty="0">
                <a:latin typeface="Gotham Book"/>
              </a:rPr>
              <a:t>Logo </a:t>
            </a:r>
          </a:p>
          <a:p>
            <a:r>
              <a:rPr lang="nl-NL" dirty="0">
                <a:latin typeface="Gotham Book"/>
              </a:rPr>
              <a:t>Handleiding Noord-Holland Actief </a:t>
            </a:r>
            <a:endParaRPr lang="nl-NL" dirty="0"/>
          </a:p>
          <a:p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77E0788-4A3D-478D-BE59-7C95435102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879" y="103530"/>
            <a:ext cx="2168893" cy="83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24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6AADED-880C-47E5-BBCC-F1159A3CA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4400" b="1" i="1" dirty="0"/>
              <a:t>Vragen?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CF8493B-5821-4B61-87B5-13AC6BC995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879" y="103530"/>
            <a:ext cx="2168893" cy="833557"/>
          </a:xfrm>
          <a:prstGeom prst="rect">
            <a:avLst/>
          </a:prstGeom>
        </p:spPr>
      </p:pic>
      <p:pic>
        <p:nvPicPr>
          <p:cNvPr id="2050" name="Picture 2" descr="Question Mark Stacked Gaming Balls Alphabet Stock Illustration 107754482">
            <a:extLst>
              <a:ext uri="{FF2B5EF4-FFF2-40B4-BE49-F238E27FC236}">
                <a16:creationId xmlns:a16="http://schemas.microsoft.com/office/drawing/2014/main" id="{391CAD75-EFC3-469D-8F37-5B9ABE1463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83"/>
          <a:stretch/>
        </p:blipFill>
        <p:spPr bwMode="auto">
          <a:xfrm>
            <a:off x="3735248" y="937087"/>
            <a:ext cx="3773343" cy="473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926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6FCE1F-D422-48AE-AFC1-739C8E9F6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400" b="1" i="1" dirty="0"/>
              <a:t>Financiële ondersteuning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EF6FD8-6E1B-4EDB-A8F5-3FDB189EC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Met een kleine financiële bijdrage kunnen sportorganisaties: </a:t>
            </a:r>
          </a:p>
          <a:p>
            <a:pPr marL="534988"/>
            <a:r>
              <a:rPr lang="nl-NL" dirty="0"/>
              <a:t>Een deel van de kosten van activiteiten dekken </a:t>
            </a:r>
          </a:p>
          <a:p>
            <a:pPr marL="534988"/>
            <a:r>
              <a:rPr lang="nl-NL" dirty="0"/>
              <a:t>Zelf extra promotie maken voor de activiteiten</a:t>
            </a:r>
          </a:p>
          <a:p>
            <a:pPr marL="534988"/>
            <a:r>
              <a:rPr lang="nl-NL" dirty="0"/>
              <a:t>Vrijwilligers bedanken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C56ECDD-3E0A-4084-8125-CC752222B1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4879" y="103530"/>
            <a:ext cx="2168893" cy="83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19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S basis powerpoint" id="{89572411-3E6F-8A4F-A4F2-A699036E1A37}" vid="{4C900AE5-E1CF-DA42-8E62-9AC3254AD5F6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4AF937C0822E4A97F0F01E4E98B538" ma:contentTypeVersion="16" ma:contentTypeDescription="Een nieuw document maken." ma:contentTypeScope="" ma:versionID="326f84e6a3fc9f92784ec1fe9591220d">
  <xsd:schema xmlns:xsd="http://www.w3.org/2001/XMLSchema" xmlns:xs="http://www.w3.org/2001/XMLSchema" xmlns:p="http://schemas.microsoft.com/office/2006/metadata/properties" xmlns:ns2="bfc42e02-474a-45a0-b67b-8bcba6b883c0" xmlns:ns3="31853455-b301-465e-82ee-49d0252e94bd" targetNamespace="http://schemas.microsoft.com/office/2006/metadata/properties" ma:root="true" ma:fieldsID="20e92c95a6bc4b6d71a5a9d9d4ebcc94" ns2:_="" ns3:_="">
    <xsd:import namespace="bfc42e02-474a-45a0-b67b-8bcba6b883c0"/>
    <xsd:import namespace="31853455-b301-465e-82ee-49d0252e94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AV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c42e02-474a-45a0-b67b-8bcba6b883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AVG" ma:index="20" nillable="true" ma:displayName="AVG" ma:default="0" ma:internalName="AVG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853455-b301-465e-82ee-49d0252e94b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7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1853455-b301-465e-82ee-49d0252e94bd">
      <UserInfo>
        <DisplayName>Sandra van Gemert</DisplayName>
        <AccountId>56</AccountId>
        <AccountType/>
      </UserInfo>
      <UserInfo>
        <DisplayName>Robert van de Graaf</DisplayName>
        <AccountId>64</AccountId>
        <AccountType/>
      </UserInfo>
    </SharedWithUsers>
    <AVG xmlns="bfc42e02-474a-45a0-b67b-8bcba6b883c0">false</AVG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69A63A-B271-44DA-818C-9AF071A4D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c42e02-474a-45a0-b67b-8bcba6b883c0"/>
    <ds:schemaRef ds:uri="31853455-b301-465e-82ee-49d0252e94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2342A24-441C-4DBA-B8FE-6EC5EF7FA20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31853455-b301-465e-82ee-49d0252e94b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bfc42e02-474a-45a0-b67b-8bcba6b883c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3C25C26-0338-4B86-9FE5-E7D091F13B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6345</TotalTime>
  <Words>1036</Words>
  <Application>Microsoft Office PowerPoint</Application>
  <PresentationFormat>Breedbeeld</PresentationFormat>
  <Paragraphs>198</Paragraphs>
  <Slides>19</Slides>
  <Notes>13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9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9" baseType="lpstr">
      <vt:lpstr>Arial</vt:lpstr>
      <vt:lpstr>Arial,Sans-Serif</vt:lpstr>
      <vt:lpstr>Calibri</vt:lpstr>
      <vt:lpstr>Gotham Book</vt:lpstr>
      <vt:lpstr>Gotham Medium</vt:lpstr>
      <vt:lpstr>GothamBlack</vt:lpstr>
      <vt:lpstr>Times New Roman</vt:lpstr>
      <vt:lpstr>Wingdings</vt:lpstr>
      <vt:lpstr>WordVisiCarriageReturn_MSFontService</vt:lpstr>
      <vt:lpstr>Office-thema</vt:lpstr>
      <vt:lpstr>PowerPoint-presentatie</vt:lpstr>
      <vt:lpstr>Programma</vt:lpstr>
      <vt:lpstr>Wat is Zomerboost?</vt:lpstr>
      <vt:lpstr>Voordelen van Zomerboost?</vt:lpstr>
      <vt:lpstr>Hoe gaan we daarbij helpen?</vt:lpstr>
      <vt:lpstr>Noord-Holland Actief</vt:lpstr>
      <vt:lpstr>Media-kit</vt:lpstr>
      <vt:lpstr>Vragen?</vt:lpstr>
      <vt:lpstr>Financiële ondersteuning</vt:lpstr>
      <vt:lpstr>Concept pakketten</vt:lpstr>
      <vt:lpstr>Voorwaarden mbt uitvoeringsbudget </vt:lpstr>
      <vt:lpstr>Extra belangrijk!</vt:lpstr>
      <vt:lpstr>Vragen?</vt:lpstr>
      <vt:lpstr>Voorbeelden</vt:lpstr>
      <vt:lpstr>Activiteiten en initiatieven Atletiekunie</vt:lpstr>
      <vt:lpstr>Activiteiten en initiatieven KNLTB</vt:lpstr>
      <vt:lpstr>Activiteiten en initiatieven KNVB</vt:lpstr>
      <vt:lpstr>Samengevat</vt:lpstr>
      <vt:lpstr>Vragen?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 deze presentatie eerst lokaal op voor je erin gaat werken!  Kijk in de notities bij de dia's voor toelichting</dc:title>
  <dc:creator>Enrico Damo</dc:creator>
  <cp:lastModifiedBy>Esther de Heij</cp:lastModifiedBy>
  <cp:revision>9</cp:revision>
  <cp:lastPrinted>2019-05-14T06:52:30Z</cp:lastPrinted>
  <dcterms:modified xsi:type="dcterms:W3CDTF">2021-07-05T10:47:34Z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0x010100DD4AF937C0822E4A97F0F01E4E98B538</vt:lpwstr>
  </property>
  <property fmtid="{D5CDD505-2E9C-101B-9397-08002B2CF9AE}" pid="3" name="Doelgroep">
    <vt:lpwstr/>
  </property>
  <property fmtid="{D5CDD505-2E9C-101B-9397-08002B2CF9AE}" pid="4" name="Frontoffice">
    <vt:lpwstr>12;#Sportservice Haarlemmermeer|430ca108-f2a9-4375-b783-d372f2226b43</vt:lpwstr>
  </property>
  <property fmtid="{D5CDD505-2E9C-101B-9397-08002B2CF9AE}" pid="5" name="Algemeen">
    <vt:lpwstr/>
  </property>
  <property fmtid="{D5CDD505-2E9C-101B-9397-08002B2CF9AE}" pid="6" name="Gebieden">
    <vt:lpwstr/>
  </property>
  <property fmtid="{D5CDD505-2E9C-101B-9397-08002B2CF9AE}" pid="7" name="Relaties">
    <vt:lpwstr/>
  </property>
  <property fmtid="{D5CDD505-2E9C-101B-9397-08002B2CF9AE}" pid="8" name="ProjectCode">
    <vt:lpwstr/>
  </property>
  <property fmtid="{D5CDD505-2E9C-101B-9397-08002B2CF9AE}" pid="9" name="xd_Signature">
    <vt:bool>false</vt:bool>
  </property>
  <property fmtid="{D5CDD505-2E9C-101B-9397-08002B2CF9AE}" pid="10" name="xd_ProgID">
    <vt:lpwstr/>
  </property>
  <property fmtid="{D5CDD505-2E9C-101B-9397-08002B2CF9AE}" pid="11" name="TemplateUrl">
    <vt:lpwstr/>
  </property>
  <property fmtid="{D5CDD505-2E9C-101B-9397-08002B2CF9AE}" pid="12" name="ComplianceAssetId">
    <vt:lpwstr/>
  </property>
  <property fmtid="{D5CDD505-2E9C-101B-9397-08002B2CF9AE}" pid="13" name="p42b5de166a54812a8df86a0ab799b48">
    <vt:lpwstr>Sportservice Haarlemmermeer|430ca108-f2a9-4375-b783-d372f2226b43</vt:lpwstr>
  </property>
</Properties>
</file>