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  <p:sldMasterId id="2147483676" r:id="rId5"/>
    <p:sldMasterId id="2147483686" r:id="rId6"/>
  </p:sldMasterIdLst>
  <p:notesMasterIdLst>
    <p:notesMasterId r:id="rId53"/>
  </p:notesMasterIdLst>
  <p:sldIdLst>
    <p:sldId id="456" r:id="rId7"/>
    <p:sldId id="466" r:id="rId8"/>
    <p:sldId id="447" r:id="rId9"/>
    <p:sldId id="472" r:id="rId10"/>
    <p:sldId id="385" r:id="rId11"/>
    <p:sldId id="360" r:id="rId12"/>
    <p:sldId id="393" r:id="rId13"/>
    <p:sldId id="396" r:id="rId14"/>
    <p:sldId id="402" r:id="rId15"/>
    <p:sldId id="403" r:id="rId16"/>
    <p:sldId id="362" r:id="rId17"/>
    <p:sldId id="364" r:id="rId18"/>
    <p:sldId id="463" r:id="rId19"/>
    <p:sldId id="464" r:id="rId20"/>
    <p:sldId id="363" r:id="rId21"/>
    <p:sldId id="365" r:id="rId22"/>
    <p:sldId id="366" r:id="rId23"/>
    <p:sldId id="367" r:id="rId24"/>
    <p:sldId id="368" r:id="rId25"/>
    <p:sldId id="369" r:id="rId26"/>
    <p:sldId id="267" r:id="rId27"/>
    <p:sldId id="266" r:id="rId28"/>
    <p:sldId id="460" r:id="rId29"/>
    <p:sldId id="459" r:id="rId30"/>
    <p:sldId id="398" r:id="rId31"/>
    <p:sldId id="399" r:id="rId32"/>
    <p:sldId id="457" r:id="rId33"/>
    <p:sldId id="471" r:id="rId34"/>
    <p:sldId id="469" r:id="rId35"/>
    <p:sldId id="401" r:id="rId36"/>
    <p:sldId id="470" r:id="rId37"/>
    <p:sldId id="389" r:id="rId38"/>
    <p:sldId id="372" r:id="rId39"/>
    <p:sldId id="467" r:id="rId40"/>
    <p:sldId id="374" r:id="rId41"/>
    <p:sldId id="468" r:id="rId42"/>
    <p:sldId id="375" r:id="rId43"/>
    <p:sldId id="258" r:id="rId44"/>
    <p:sldId id="448" r:id="rId45"/>
    <p:sldId id="458" r:id="rId46"/>
    <p:sldId id="384" r:id="rId47"/>
    <p:sldId id="429" r:id="rId48"/>
    <p:sldId id="465" r:id="rId49"/>
    <p:sldId id="446" r:id="rId50"/>
    <p:sldId id="377" r:id="rId51"/>
    <p:sldId id="445" r:id="rId52"/>
  </p:sldIdLst>
  <p:sldSz cx="12192000" cy="6858000"/>
  <p:notesSz cx="6858000" cy="9144000"/>
  <p:embeddedFontLst>
    <p:embeddedFont>
      <p:font typeface="Arial Black" panose="020B0604020202020204" pitchFamily="34" charset="0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Galano Grotesque Alt" pitchFamily="2" charset="77"/>
      <p:regular r:id="rId59"/>
      <p:bold r:id="rId60"/>
      <p:italic r:id="rId61"/>
      <p:boldItalic r:id="rId62"/>
    </p:embeddedFont>
    <p:embeddedFont>
      <p:font typeface="Galano Grotesque Alt Medium" pitchFamily="2" charset="77"/>
      <p:regular r:id="rId63"/>
    </p:embeddedFont>
    <p:embeddedFont>
      <p:font typeface="Galano Grotesque Alt Medium It" pitchFamily="2" charset="77"/>
      <p:italic r:id="rId64"/>
    </p:embeddedFont>
    <p:embeddedFont>
      <p:font typeface="Galano Grotesque Alt SemiBold" pitchFamily="2" charset="77"/>
      <p:regular r:id="rId65"/>
      <p:bold r:id="rId66"/>
    </p:embeddedFont>
    <p:embeddedFont>
      <p:font typeface="Galano Grotesque Alt SmBold It" pitchFamily="2" charset="77"/>
      <p:bold r:id="rId67"/>
      <p:italic r:id="rId68"/>
      <p:boldItalic r:id="rId69"/>
    </p:embeddedFont>
    <p:embeddedFont>
      <p:font typeface="Galano Grotesque SemiBold" pitchFamily="2" charset="77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tgebruiker" initials="Ga" lastIdx="2" clrIdx="0">
    <p:extLst>
      <p:ext uri="{19B8F6BF-5375-455C-9EA6-DF929625EA0E}">
        <p15:presenceInfo xmlns:p15="http://schemas.microsoft.com/office/powerpoint/2012/main" userId="S::urn:spo:anon#c7fc10e7b27340c0794d9659ef677938dcf2742f7ce3002905828ee02dae1b5c::" providerId="AD"/>
      </p:ext>
    </p:extLst>
  </p:cmAuthor>
  <p:cmAuthor id="2" name="Folkert Brands" initials="FB" lastIdx="2" clrIdx="1">
    <p:extLst>
      <p:ext uri="{19B8F6BF-5375-455C-9EA6-DF929625EA0E}">
        <p15:presenceInfo xmlns:p15="http://schemas.microsoft.com/office/powerpoint/2012/main" userId="S::folkert@slimopgewekt.nl::32d55687-b030-49f6-a31e-2cb8cc672a47" providerId="AD"/>
      </p:ext>
    </p:extLst>
  </p:cmAuthor>
  <p:cmAuthor id="3" name="Folkert Brands" initials="FB [2]" lastIdx="6" clrIdx="2">
    <p:extLst>
      <p:ext uri="{19B8F6BF-5375-455C-9EA6-DF929625EA0E}">
        <p15:presenceInfo xmlns:p15="http://schemas.microsoft.com/office/powerpoint/2012/main" userId="S::brands@ciratum.nl::249d7ec7-7dd4-45fd-84bb-6c872695bf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6825"/>
    <a:srgbClr val="000000"/>
    <a:srgbClr val="1D6545"/>
    <a:srgbClr val="037C3C"/>
    <a:srgbClr val="F14F01"/>
    <a:srgbClr val="2C327F"/>
    <a:srgbClr val="43B7E9"/>
    <a:srgbClr val="E11627"/>
    <a:srgbClr val="F7AB21"/>
    <a:srgbClr val="EEE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62" autoAdjust="0"/>
    <p:restoredTop sz="94966" autoAdjust="0"/>
  </p:normalViewPr>
  <p:slideViewPr>
    <p:cSldViewPr snapToGrid="0" snapToObjects="1">
      <p:cViewPr varScale="1">
        <p:scale>
          <a:sx n="121" d="100"/>
          <a:sy n="121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4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font" Target="fonts/font2.fntdata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font" Target="fonts/font1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9E296-F5EF-AD44-A970-7DC65E795A70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9B281-6EBA-7949-A615-37FD874C81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53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146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86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915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98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82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503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08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90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55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722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30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C9B281-6EBA-7949-A615-37FD874C81C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11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4E391-965A-6448-A1FF-3DC818948956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97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485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046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3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99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6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2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9B281-6EBA-7949-A615-37FD874C81C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ADD823-486C-FC42-B4EE-1C2B7F0D3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901700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568F106-DA09-9748-B2DF-795F7BBBB6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620" y="901699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181A7B-8D97-3B43-81D5-E92936A877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5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atie Titel + multifun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57BB07-C677-7346-B414-E84EECDF6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53019" y="1185863"/>
            <a:ext cx="9638779" cy="478313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2pPr>
            <a:lvl3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3pPr>
            <a:lvl4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4pPr>
            <a:lvl5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EA1796-D2B9-0B4C-BDF0-CF5A6568D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11B6B-1F0C-9A4F-8ABB-3867C866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877" y="5106040"/>
            <a:ext cx="693336" cy="133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9CC4B-20BA-3944-B7F7-A55CF5D7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623" y="5203919"/>
            <a:ext cx="814023" cy="153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2C176-5DD6-B747-A988-C2F49DF91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4877" y="5106040"/>
            <a:ext cx="693336" cy="1332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A0C9C-D3BD-9641-8EAF-C2C09D2F2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3623" y="5203919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Tite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7C8187A-FA85-434C-B1E2-76E7764A9E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53020" y="1211735"/>
            <a:ext cx="9638778" cy="47418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8850BB-FE8B-164A-BC73-56F4A862A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77B9B-70AB-4A48-B677-9E68380A9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53020" y="6233975"/>
            <a:ext cx="2697215" cy="781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A8819-A2F7-FE4E-9236-0BD80885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679" y="4743995"/>
            <a:ext cx="1019280" cy="1959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29AAA-2293-E248-8E92-7C58E0D3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269" y="5231423"/>
            <a:ext cx="843410" cy="1626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11F98-C27A-4C4E-B2AD-D1C757A7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F2E78-C2D3-B847-A59B-9138BBE27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9D4C6-4B71-9349-91F6-69062A8CE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453020" y="6233975"/>
            <a:ext cx="2697215" cy="781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B20D4-9DDC-E940-A382-A3B1655A85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679" y="4743995"/>
            <a:ext cx="1019280" cy="1959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48344F-537E-C24E-97D0-1D998B7161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74269" y="5231423"/>
            <a:ext cx="843410" cy="1626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144E9F-839D-834E-925B-F0F19E44E1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023C7-D86E-DD4C-8C54-154B4AE42B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9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Foto pagina 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436A0-9F58-D747-966E-23B44FDE7A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4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36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ndout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10207E4-AC64-8C47-81B7-D1CDA6392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9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Opening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53D89D-BC79-2C40-8A6D-7D8A484A9F12}"/>
              </a:ext>
            </a:extLst>
          </p:cNvPr>
          <p:cNvSpPr/>
          <p:nvPr userDrawn="1"/>
        </p:nvSpPr>
        <p:spPr>
          <a:xfrm>
            <a:off x="0" y="5010411"/>
            <a:ext cx="12192000" cy="1847589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52CD20-4C57-634F-A2A3-36613320DFF0}"/>
              </a:ext>
            </a:extLst>
          </p:cNvPr>
          <p:cNvSpPr/>
          <p:nvPr userDrawn="1"/>
        </p:nvSpPr>
        <p:spPr>
          <a:xfrm>
            <a:off x="3068877" y="713984"/>
            <a:ext cx="5542767" cy="5542767"/>
          </a:xfrm>
          <a:prstGeom prst="ellipse">
            <a:avLst/>
          </a:prstGeom>
          <a:noFill/>
          <a:ln w="28575" cap="rnd">
            <a:solidFill>
              <a:srgbClr val="F14F0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7EB954-CBB0-E94A-8F99-26A0F945F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4014" y="2344494"/>
            <a:ext cx="4570413" cy="84319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66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>
                <a:latin typeface="Galano Grotesque Alt SemiBold" pitchFamily="2" charset="77"/>
              </a:defRPr>
            </a:lvl2pPr>
            <a:lvl3pPr>
              <a:defRPr b="1" i="0">
                <a:latin typeface="Galano Grotesque Alt SemiBold" pitchFamily="2" charset="77"/>
              </a:defRPr>
            </a:lvl3pPr>
            <a:lvl4pPr>
              <a:defRPr b="1" i="0">
                <a:latin typeface="Galano Grotesque Alt SemiBold" pitchFamily="2" charset="77"/>
              </a:defRPr>
            </a:lvl4pPr>
            <a:lvl5pPr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88B4877-F84C-0B49-8824-FDFB76E3D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014" y="3429000"/>
            <a:ext cx="4574461" cy="81121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2pPr>
            <a:lvl3pPr marL="9144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5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848969-C741-904B-A991-4159E5AEDD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8821" y="5010411"/>
            <a:ext cx="5365856" cy="15545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19EE2C-5A43-2546-B20F-1026FEA9A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7357" y="3439048"/>
            <a:ext cx="7764255" cy="1578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7656A8-2188-E448-9CA1-F8B4D34343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0228" y="4328987"/>
            <a:ext cx="3108011" cy="8912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4DB5AC-CEF5-1E47-913C-533935081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39834" y="4411519"/>
            <a:ext cx="889000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3CA7FE-9A17-CA4F-934F-759EB4F873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9025" y="4646209"/>
            <a:ext cx="8480809" cy="16363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B54534-BA6A-4E4B-9D87-7FE7C263F3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5295" y="4232494"/>
            <a:ext cx="770266" cy="1480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D972ED-2265-4E49-856D-F8B8E4A721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85523" y="4720935"/>
            <a:ext cx="643277" cy="12132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7B1800-2AE8-F346-A569-2E3DBFBF6F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111" y="5039577"/>
            <a:ext cx="889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titel +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EEF532-5A16-9C47-B5FF-416D39BF6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6291" y="2266842"/>
            <a:ext cx="7121525" cy="151288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66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D1C8A-5A9E-EB48-9401-A1B582FB5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6291" y="3877001"/>
            <a:ext cx="7121524" cy="8826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A98C8-5FA6-054A-B5FA-85E0826A0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37" y="5182437"/>
            <a:ext cx="771769" cy="1488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ABEC3-9227-E24F-A4A1-4E10EAE49E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EC4B0-93B3-4C4A-8AF3-775097748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4407" y="6236779"/>
            <a:ext cx="2446006" cy="708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85214E-DD6D-E048-8FF7-F44778B84C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9591" y="505579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8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27626D-2084-E548-971B-EF62EC6E2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3020" y="1189973"/>
            <a:ext cx="9688882" cy="467522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2pPr>
            <a:lvl3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3pPr>
            <a:lvl4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4pPr>
            <a:lvl5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0E7E6ED-2BF0-924D-8233-3DC8B8DC5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F8B07-5D79-724F-A599-7B05B6F3E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6162" y="5865196"/>
            <a:ext cx="852951" cy="82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0CF47-7F36-044F-8221-74CD20DD5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5145" y="5971436"/>
            <a:ext cx="852951" cy="824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455C72-E790-004D-8D9B-C09CFD497C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1BEDD-1B8F-3D48-A16D-C601360706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atie Titel + multifun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57BB07-C677-7346-B414-E84EECDF6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53019" y="1185863"/>
            <a:ext cx="9638779" cy="478313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2pPr>
            <a:lvl3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3pPr>
            <a:lvl4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4pPr>
            <a:lvl5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EA1796-D2B9-0B4C-BDF0-CF5A6568D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11B6B-1F0C-9A4F-8ABB-3867C8665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4877" y="5106040"/>
            <a:ext cx="693336" cy="133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9CC4B-20BA-3944-B7F7-A55CF5D7F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3623" y="5203919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61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Tite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7C8187A-FA85-434C-B1E2-76E7764A9E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53020" y="1211735"/>
            <a:ext cx="9638778" cy="47418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8850BB-FE8B-164A-BC73-56F4A862A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77B9B-70AB-4A48-B677-9E68380A9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453020" y="6233975"/>
            <a:ext cx="2697215" cy="781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A8819-A2F7-FE4E-9236-0BD80885EC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679" y="4743995"/>
            <a:ext cx="1019280" cy="1959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29AAA-2293-E248-8E92-7C58E0D3A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74269" y="5231423"/>
            <a:ext cx="843410" cy="1626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11F98-C27A-4C4E-B2AD-D1C757A75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F2E78-C2D3-B847-A59B-9138BBE277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Groot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0E89DCA-0F25-FB41-80C7-A35F0A584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901700"/>
            <a:ext cx="10011158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85215AC-79CC-CA40-8A04-210EE4B1AD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44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Foto pagina 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436A0-9F58-D747-966E-23B44FDE7A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4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e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501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7063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ADD823-486C-FC42-B4EE-1C2B7F0D3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901700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568F106-DA09-9748-B2DF-795F7BBBB6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620" y="901699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181A7B-8D97-3B43-81D5-E92936A877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Groot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0E89DCA-0F25-FB41-80C7-A35F0A584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901700"/>
            <a:ext cx="10011158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85215AC-79CC-CA40-8A04-210EE4B1AD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92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foto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CEF215-6C8D-2840-AC19-05E33CA99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124" y="901699"/>
            <a:ext cx="4964112" cy="2724586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AB43098-E444-3342-BFE3-73CA6FF4B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620" y="901699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5CF254F-9C51-7E48-B196-A6CF7A797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4124" y="3753283"/>
            <a:ext cx="4964112" cy="2667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D712AC-0C6C-9845-AEEE-2A507C7329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796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foto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CEF215-6C8D-2840-AC19-05E33CA99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124" y="901699"/>
            <a:ext cx="4964112" cy="2724586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5CF254F-9C51-7E48-B196-A6CF7A797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4124" y="3753283"/>
            <a:ext cx="4964112" cy="2667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9EB950-840D-D443-836E-FFDF5CF021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538" y="901700"/>
            <a:ext cx="4932362" cy="5519738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FAF48-64BC-854A-B2A4-1F45FC9E8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983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tite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41AEDB-4D57-7449-98D1-5BA37CD4FF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3743" y="901700"/>
            <a:ext cx="10011158" cy="55562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C327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80E86C0-2FC4-0843-A6C0-09423E5626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907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dout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10207E4-AC64-8C47-81B7-D1CDA6392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74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foto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CEF215-6C8D-2840-AC19-05E33CA99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124" y="901699"/>
            <a:ext cx="4964112" cy="2724586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AB43098-E444-3342-BFE3-73CA6FF4B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620" y="901699"/>
            <a:ext cx="4919663" cy="55191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0" i="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1400" b="0" i="0">
                <a:latin typeface="Galano Grotesque Alt Medium" pitchFamily="2" charset="77"/>
              </a:defRPr>
            </a:lvl2pPr>
            <a:lvl3pPr marL="914400" indent="0">
              <a:buFontTx/>
              <a:buNone/>
              <a:defRPr sz="1400" b="0" i="0"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1400" b="0" i="0"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1400" b="0" i="0">
                <a:latin typeface="Galano Grotesque Alt Medium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5CF254F-9C51-7E48-B196-A6CF7A797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4124" y="3753283"/>
            <a:ext cx="4964112" cy="2667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D712AC-0C6C-9845-AEEE-2A507C7329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3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foto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CEF215-6C8D-2840-AC19-05E33CA99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124" y="901699"/>
            <a:ext cx="4964112" cy="2724586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5CF254F-9C51-7E48-B196-A6CF7A7977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4124" y="3753283"/>
            <a:ext cx="4964112" cy="2667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9EB950-840D-D443-836E-FFDF5CF021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538" y="901700"/>
            <a:ext cx="4932362" cy="5519738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FAF48-64BC-854A-B2A4-1F45FC9E8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6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tite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41AEDB-4D57-7449-98D1-5BA37CD4FF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3743" y="901700"/>
            <a:ext cx="10011158" cy="55562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C327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80E86C0-2FC4-0843-A6C0-09423E5626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10207E4-AC64-8C47-81B7-D1CDA6392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rgbClr val="46B8EB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Opening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53D89D-BC79-2C40-8A6D-7D8A484A9F12}"/>
              </a:ext>
            </a:extLst>
          </p:cNvPr>
          <p:cNvSpPr/>
          <p:nvPr/>
        </p:nvSpPr>
        <p:spPr>
          <a:xfrm>
            <a:off x="0" y="5010411"/>
            <a:ext cx="12192000" cy="1847589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52CD20-4C57-634F-A2A3-36613320DFF0}"/>
              </a:ext>
            </a:extLst>
          </p:cNvPr>
          <p:cNvSpPr/>
          <p:nvPr/>
        </p:nvSpPr>
        <p:spPr>
          <a:xfrm>
            <a:off x="3068877" y="713984"/>
            <a:ext cx="5542767" cy="5542767"/>
          </a:xfrm>
          <a:prstGeom prst="ellipse">
            <a:avLst/>
          </a:prstGeom>
          <a:noFill/>
          <a:ln w="28575" cap="rnd">
            <a:solidFill>
              <a:srgbClr val="F14F0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7EB954-CBB0-E94A-8F99-26A0F945F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4014" y="2344494"/>
            <a:ext cx="4570413" cy="84319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66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>
                <a:latin typeface="Galano Grotesque Alt SemiBold" pitchFamily="2" charset="77"/>
              </a:defRPr>
            </a:lvl2pPr>
            <a:lvl3pPr>
              <a:defRPr b="1" i="0">
                <a:latin typeface="Galano Grotesque Alt SemiBold" pitchFamily="2" charset="77"/>
              </a:defRPr>
            </a:lvl3pPr>
            <a:lvl4pPr>
              <a:defRPr b="1" i="0">
                <a:latin typeface="Galano Grotesque Alt SemiBold" pitchFamily="2" charset="77"/>
              </a:defRPr>
            </a:lvl4pPr>
            <a:lvl5pPr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88B4877-F84C-0B49-8824-FDFB76E3D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014" y="3429000"/>
            <a:ext cx="4574461" cy="81121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aseline="0">
                <a:solidFill>
                  <a:srgbClr val="2C327F"/>
                </a:solidFill>
                <a:latin typeface="Galano Grotesque Alt Medium" pitchFamily="2" charset="77"/>
              </a:defRPr>
            </a:lvl1pPr>
            <a:lvl2pPr marL="4572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2pPr>
            <a:lvl3pPr marL="9144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3pPr>
            <a:lvl4pPr marL="13716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4pPr>
            <a:lvl5pPr marL="1828800" indent="0">
              <a:buFontTx/>
              <a:buNone/>
              <a:defRPr sz="3200" baseline="0">
                <a:solidFill>
                  <a:schemeClr val="accent3"/>
                </a:solidFill>
                <a:latin typeface="Galano Grotesque Alt Medium" pitchFamily="2" charset="77"/>
              </a:defRPr>
            </a:lvl5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848969-C741-904B-A991-4159E5AED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21" y="5010411"/>
            <a:ext cx="5365856" cy="15545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19EE2C-5A43-2546-B20F-1026FEA9A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357" y="3439048"/>
            <a:ext cx="7764255" cy="1578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7656A8-2188-E448-9CA1-F8B4D343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28" y="4328987"/>
            <a:ext cx="3108011" cy="8912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4DB5AC-CEF5-1E47-913C-533935081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9834" y="4411519"/>
            <a:ext cx="889000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3CA7FE-9A17-CA4F-934F-759EB4F87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25" y="4646209"/>
            <a:ext cx="8480809" cy="16363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B54534-BA6A-4E4B-9D87-7FE7C263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95" y="4232494"/>
            <a:ext cx="770266" cy="1480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D972ED-2265-4E49-856D-F8B8E4A721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523" y="4720935"/>
            <a:ext cx="643277" cy="12132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7B1800-2AE8-F346-A569-2E3DBFBF6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111" y="5039577"/>
            <a:ext cx="889000" cy="1714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8A3F59-89A6-2947-8A94-832AC02B72DA}"/>
              </a:ext>
            </a:extLst>
          </p:cNvPr>
          <p:cNvSpPr/>
          <p:nvPr userDrawn="1"/>
        </p:nvSpPr>
        <p:spPr>
          <a:xfrm>
            <a:off x="0" y="5010411"/>
            <a:ext cx="12192000" cy="1847589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5DDBA6-21CA-284A-A829-A9D137213470}"/>
              </a:ext>
            </a:extLst>
          </p:cNvPr>
          <p:cNvSpPr/>
          <p:nvPr userDrawn="1"/>
        </p:nvSpPr>
        <p:spPr>
          <a:xfrm>
            <a:off x="3068877" y="713984"/>
            <a:ext cx="5542767" cy="5542767"/>
          </a:xfrm>
          <a:prstGeom prst="ellipse">
            <a:avLst/>
          </a:prstGeom>
          <a:noFill/>
          <a:ln w="28575" cap="rnd">
            <a:solidFill>
              <a:srgbClr val="F14F0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783C3A-2D1D-194E-9781-6100696CF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8821" y="5010411"/>
            <a:ext cx="5365856" cy="1554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FBF87-D81D-5542-B199-915C6A3F2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7357" y="3439048"/>
            <a:ext cx="7764255" cy="1578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65778-72DB-3E4E-864A-377E6DF53D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0228" y="4328987"/>
            <a:ext cx="3108011" cy="891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494E2-7387-0146-9DEF-27B772492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39834" y="4411519"/>
            <a:ext cx="889000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7F8353-3BA2-8545-A126-EBD9AE06CE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9025" y="4646209"/>
            <a:ext cx="8480809" cy="16363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50BF75-546A-A044-A111-A3E1D2F100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5295" y="4232494"/>
            <a:ext cx="770266" cy="148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7EA83D-AE20-A441-A48B-DFD6BFFBBF2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85523" y="4720935"/>
            <a:ext cx="643277" cy="12132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BCDEBF-B409-3B44-99BD-378C81346F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111" y="5039577"/>
            <a:ext cx="889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titel +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EEF532-5A16-9C47-B5FF-416D39BF6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6291" y="2266842"/>
            <a:ext cx="7121525" cy="151288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66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D1C8A-5A9E-EB48-9401-A1B582FB5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6291" y="3877001"/>
            <a:ext cx="7121524" cy="8826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 marL="457200" indent="0">
              <a:buFontTx/>
              <a:buNone/>
              <a:defRPr b="1" i="0">
                <a:latin typeface="Galano Grotesque Alt SemiBold" pitchFamily="2" charset="77"/>
              </a:defRPr>
            </a:lvl2pPr>
            <a:lvl3pPr marL="914400" indent="0">
              <a:buFontTx/>
              <a:buNone/>
              <a:defRPr b="1" i="0">
                <a:latin typeface="Galano Grotesque Alt SemiBold" pitchFamily="2" charset="77"/>
              </a:defRPr>
            </a:lvl3pPr>
            <a:lvl4pPr marL="1371600" indent="0">
              <a:buFontTx/>
              <a:buNone/>
              <a:defRPr b="1" i="0">
                <a:latin typeface="Galano Grotesque Alt SemiBold" pitchFamily="2" charset="77"/>
              </a:defRPr>
            </a:lvl4pPr>
            <a:lvl5pPr marL="1828800" indent="0">
              <a:buFontTx/>
              <a:buNone/>
              <a:defRPr b="1" i="0">
                <a:latin typeface="Galano Grotesque Alt SemiBold" pitchFamily="2" charset="77"/>
              </a:defRPr>
            </a:lvl5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A98C8-5FA6-054A-B5FA-85E0826A0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7" y="5182437"/>
            <a:ext cx="771769" cy="1488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ABEC3-9227-E24F-A4A1-4E10EAE4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EC4B0-93B3-4C4A-8AF3-775097748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407" y="6236779"/>
            <a:ext cx="2446006" cy="708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85214E-DD6D-E048-8FF7-F44778B84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591" y="5055797"/>
            <a:ext cx="814023" cy="1535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CB592-3C01-8D43-847D-8F0AEA3F1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37" y="5182437"/>
            <a:ext cx="771769" cy="1488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23DBD-0641-1C47-B389-CC09B6CB8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25F0-47F7-BC4F-A93F-AA8009275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4407" y="6236779"/>
            <a:ext cx="2446006" cy="708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0E80D-B2AC-5448-A749-0D857AAEF4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9591" y="505579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e -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27626D-2084-E548-971B-EF62EC6E2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3020" y="1189973"/>
            <a:ext cx="9688882" cy="467522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  <a:lvl2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2pPr>
            <a:lvl3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3pPr>
            <a:lvl4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4pPr>
            <a:lvl5pPr>
              <a:defRPr b="1" i="0" baseline="0">
                <a:solidFill>
                  <a:srgbClr val="2C327F"/>
                </a:solidFill>
                <a:latin typeface="Galano Grotesque Alt SemiBold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0E7E6ED-2BF0-924D-8233-3DC8B8DC5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020" y="330730"/>
            <a:ext cx="9638778" cy="7530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2C327F"/>
                </a:solidFill>
                <a:latin typeface="Galano Grotesque Alt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F8B07-5D79-724F-A599-7B05B6F3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162" y="5865196"/>
            <a:ext cx="852951" cy="82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0CF47-7F36-044F-8221-74CD20DD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145" y="5971436"/>
            <a:ext cx="852951" cy="824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455C72-E790-004D-8D9B-C09CFD497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1BEDD-1B8F-3D48-A16D-C60136070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4A06E-86DE-B245-9065-5BFA2CAFB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6162" y="5865196"/>
            <a:ext cx="852951" cy="823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772483-40F9-224E-ABEC-9699E08E99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5145" y="5971436"/>
            <a:ext cx="852951" cy="824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36915-D7C0-2640-A4EA-F0820E1B0A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207" y="5055798"/>
            <a:ext cx="693336" cy="1332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440BD8-D17A-3345-9558-16AC750D6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53" y="5153677"/>
            <a:ext cx="814023" cy="15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9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ED477-CA7F-8B43-AAA2-C8D2BFF4CD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679" y="162938"/>
            <a:ext cx="1230897" cy="5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7FF5E7-FC56-6F46-B1D8-610809BB6EC2}"/>
              </a:ext>
            </a:extLst>
          </p:cNvPr>
          <p:cNvSpPr/>
          <p:nvPr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D1EE2-18C0-1844-BF45-DD85C94D2C41}"/>
              </a:ext>
            </a:extLst>
          </p:cNvPr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60" r:id="rId9"/>
    <p:sldLayoutId id="2147483659" r:id="rId10"/>
    <p:sldLayoutId id="2147483649" r:id="rId11"/>
    <p:sldLayoutId id="2147483655" r:id="rId12"/>
    <p:sldLayoutId id="2147483656" r:id="rId13"/>
    <p:sldLayoutId id="2147483657" r:id="rId14"/>
    <p:sldLayoutId id="2147483658" r:id="rId15"/>
    <p:sldLayoutId id="21474836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ED477-CA7F-8B43-AAA2-C8D2BFF4C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79" y="162938"/>
            <a:ext cx="1230897" cy="5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12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29.png"/><Relationship Id="rId1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jpeg"/><Relationship Id="rId21" Type="http://schemas.openxmlformats.org/officeDocument/2006/relationships/image" Target="../media/image1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jp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tiff"/><Relationship Id="rId11" Type="http://schemas.openxmlformats.org/officeDocument/2006/relationships/image" Target="../media/image80.png"/><Relationship Id="rId24" Type="http://schemas.openxmlformats.org/officeDocument/2006/relationships/image" Target="../media/image92.pn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23" Type="http://schemas.openxmlformats.org/officeDocument/2006/relationships/image" Target="../media/image91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Relationship Id="rId22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" Type="http://schemas.openxmlformats.org/officeDocument/2006/relationships/image" Target="../media/image94.png"/><Relationship Id="rId21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2" Type="http://schemas.openxmlformats.org/officeDocument/2006/relationships/image" Target="../media/image93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FDF701-450E-2F4A-A4C3-92E26F0863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91861" y="221999"/>
            <a:ext cx="8191031" cy="7540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Hand in hand…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8025B-554E-354C-8280-2B8A44F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38" y="4870630"/>
            <a:ext cx="894779" cy="1719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5FDCB-17D5-9046-885E-8FCA637B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5" y="5461189"/>
            <a:ext cx="585508" cy="1129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60C64-45EA-C64F-80E1-4BAF18C7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851" y="4794937"/>
            <a:ext cx="7112896" cy="1445948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4E970B86-6EF4-4D49-AE6C-987A194DE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542" y="5461189"/>
            <a:ext cx="6335035" cy="12223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F4DF93-D11D-486C-D75A-FCEE988A1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835" y="2063063"/>
            <a:ext cx="2832100" cy="3314700"/>
          </a:xfrm>
          <a:prstGeom prst="rect">
            <a:avLst/>
          </a:prstGeom>
        </p:spPr>
      </p:pic>
      <p:sp>
        <p:nvSpPr>
          <p:cNvPr id="12" name="Wolk 11">
            <a:extLst>
              <a:ext uri="{FF2B5EF4-FFF2-40B4-BE49-F238E27FC236}">
                <a16:creationId xmlns:a16="http://schemas.microsoft.com/office/drawing/2014/main" id="{72CF2AD9-E83D-C166-D551-F6B327D0D184}"/>
              </a:ext>
            </a:extLst>
          </p:cNvPr>
          <p:cNvSpPr/>
          <p:nvPr/>
        </p:nvSpPr>
        <p:spPr>
          <a:xfrm>
            <a:off x="6916224" y="1261040"/>
            <a:ext cx="3560950" cy="1719753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/>
              <a:t>besparen</a:t>
            </a:r>
          </a:p>
        </p:txBody>
      </p:sp>
      <p:sp>
        <p:nvSpPr>
          <p:cNvPr id="13" name="Wolk 12">
            <a:extLst>
              <a:ext uri="{FF2B5EF4-FFF2-40B4-BE49-F238E27FC236}">
                <a16:creationId xmlns:a16="http://schemas.microsoft.com/office/drawing/2014/main" id="{A5829605-28CB-E62A-D9F6-524619CAED3A}"/>
              </a:ext>
            </a:extLst>
          </p:cNvPr>
          <p:cNvSpPr/>
          <p:nvPr/>
        </p:nvSpPr>
        <p:spPr>
          <a:xfrm>
            <a:off x="701926" y="1231668"/>
            <a:ext cx="5285620" cy="2107533"/>
          </a:xfrm>
          <a:prstGeom prst="cloud">
            <a:avLst/>
          </a:prstGeom>
          <a:solidFill>
            <a:srgbClr val="F14F0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verduurzamen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DDC3D35-7BBE-E8BB-5E47-0685FF4B21B3}"/>
              </a:ext>
            </a:extLst>
          </p:cNvPr>
          <p:cNvSpPr txBox="1"/>
          <p:nvPr/>
        </p:nvSpPr>
        <p:spPr>
          <a:xfrm>
            <a:off x="6057717" y="1426276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/>
              <a:t>=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74FE3DF7-572D-1038-48F5-D2BCB5A03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69" y="184666"/>
            <a:ext cx="1704656" cy="716559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46B0C23-3D38-2FAC-ADA7-4D03C3D6A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9002" y="165948"/>
            <a:ext cx="2109108" cy="5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98420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DA35EB8-3DDD-944A-853D-1D2F07ADEA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7018-4962-CC41-8C05-35306E4B0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DA3753-2569-7744-A732-EF69525EC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lano Grotesque Alt SemiBold" pitchFamily="2" charset="77"/>
              <a:ea typeface="+mn-ea"/>
              <a:cs typeface="+mn-cs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E8B76B7A-1B81-D945-89B2-ABBB3BB249AE}"/>
              </a:ext>
            </a:extLst>
          </p:cNvPr>
          <p:cNvGrpSpPr/>
          <p:nvPr/>
        </p:nvGrpSpPr>
        <p:grpSpPr>
          <a:xfrm>
            <a:off x="3257529" y="805157"/>
            <a:ext cx="5044967" cy="630620"/>
            <a:chOff x="136633" y="2585545"/>
            <a:chExt cx="5044967" cy="63062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2CAAE2F-B21C-A34F-BCD1-7E7E94760287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AFA3EC1-4ACD-694D-BBAB-13ABA5A7713D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B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1</a:t>
              </a:r>
              <a:r>
                <a:rPr lang="nl-NL" sz="2800" b="1" dirty="0">
                  <a:solidFill>
                    <a:srgbClr val="F04F01"/>
                  </a:solidFill>
                  <a:latin typeface="Galano Grotesque Alt SemiBold" pitchFamily="2" charset="77"/>
                </a:rPr>
                <a:t>0.000 liter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497FB71F-28BF-A640-BFDC-055FAA352827}"/>
              </a:ext>
            </a:extLst>
          </p:cNvPr>
          <p:cNvGrpSpPr/>
          <p:nvPr/>
        </p:nvGrpSpPr>
        <p:grpSpPr>
          <a:xfrm>
            <a:off x="3257529" y="1941116"/>
            <a:ext cx="8393905" cy="1822505"/>
            <a:chOff x="136633" y="2585545"/>
            <a:chExt cx="5044967" cy="1611854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6400FCFA-D759-F04C-B9F4-5771ADFD7AFB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9367CDE0-DD81-F74D-A5EC-152A3A95BA88}"/>
                </a:ext>
              </a:extLst>
            </p:cNvPr>
            <p:cNvSpPr txBox="1"/>
            <p:nvPr/>
          </p:nvSpPr>
          <p:spPr>
            <a:xfrm>
              <a:off x="173419" y="2693615"/>
              <a:ext cx="4971394" cy="1503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7.000 liter water voor een spijkerbroek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19616396-3F46-F143-AE24-00F16E9A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3" y="1408661"/>
            <a:ext cx="3011839" cy="4500042"/>
          </a:xfrm>
          <a:prstGeom prst="rect">
            <a:avLst/>
          </a:prstGeom>
        </p:spPr>
      </p:pic>
      <p:pic>
        <p:nvPicPr>
          <p:cNvPr id="9" name="Picture 41">
            <a:extLst>
              <a:ext uri="{FF2B5EF4-FFF2-40B4-BE49-F238E27FC236}">
                <a16:creationId xmlns:a16="http://schemas.microsoft.com/office/drawing/2014/main" id="{9977FB6B-BB17-72D2-6B41-1F7CF9F44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87648D62-C48A-E225-BF56-B40D7EDB51F9}"/>
              </a:ext>
            </a:extLst>
          </p:cNvPr>
          <p:cNvGrpSpPr/>
          <p:nvPr/>
        </p:nvGrpSpPr>
        <p:grpSpPr>
          <a:xfrm>
            <a:off x="1334814" y="6211275"/>
            <a:ext cx="10537923" cy="768919"/>
            <a:chOff x="136633" y="2585545"/>
            <a:chExt cx="5044967" cy="946252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7A124F2-5525-2D42-C9FD-EB0E244A21E2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C012A36A-2A87-FCEE-B16F-BB52401FDE65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Vraag</a:t>
              </a:r>
              <a:r>
                <a:rPr lang="en-US" sz="2600" b="1" dirty="0">
                  <a:solidFill>
                    <a:srgbClr val="F04F01"/>
                  </a:solidFill>
                  <a:latin typeface="Galano Grotesque Alt SemiBold" pitchFamily="2" charset="77"/>
                </a:rPr>
                <a:t>: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Hoe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duurzaam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wordt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jullie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clubkleding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ingekocht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?</a:t>
              </a:r>
              <a:endParaRPr kumimoji="0" lang="en-NL" sz="26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370E10-FBA7-E740-99A2-020EE6B60B2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237" y="631472"/>
            <a:ext cx="7121525" cy="1512887"/>
          </a:xfrm>
        </p:spPr>
        <p:txBody>
          <a:bodyPr/>
          <a:lstStyle/>
          <a:p>
            <a:r>
              <a:rPr lang="nl-NL" dirty="0"/>
              <a:t>Hoeveel liter watergebruik per lid per jaar (voetbal)?</a:t>
            </a:r>
          </a:p>
          <a:p>
            <a:endParaRPr lang="nl-NL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24D010-8F5A-3243-9612-317D738792C8}"/>
              </a:ext>
            </a:extLst>
          </p:cNvPr>
          <p:cNvGrpSpPr/>
          <p:nvPr/>
        </p:nvGrpSpPr>
        <p:grpSpPr>
          <a:xfrm>
            <a:off x="3463157" y="4523853"/>
            <a:ext cx="5044967" cy="630620"/>
            <a:chOff x="136633" y="2585545"/>
            <a:chExt cx="5044967" cy="6306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CC4E73B-DB2F-3946-A0B4-124E5EF6812F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4F6646-87EE-0F43-8FA2-18F75F68A101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A. 879</a:t>
              </a:r>
            </a:p>
          </p:txBody>
        </p:sp>
      </p:grpSp>
      <p:pic>
        <p:nvPicPr>
          <p:cNvPr id="10" name="Picture 41">
            <a:extLst>
              <a:ext uri="{FF2B5EF4-FFF2-40B4-BE49-F238E27FC236}">
                <a16:creationId xmlns:a16="http://schemas.microsoft.com/office/drawing/2014/main" id="{F2FCD2FE-923F-3C94-8F04-0E732403B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11" name="Group 6">
            <a:extLst>
              <a:ext uri="{FF2B5EF4-FFF2-40B4-BE49-F238E27FC236}">
                <a16:creationId xmlns:a16="http://schemas.microsoft.com/office/drawing/2014/main" id="{8C3A234E-10C2-EDC4-E520-91B3DCD07C91}"/>
              </a:ext>
            </a:extLst>
          </p:cNvPr>
          <p:cNvGrpSpPr/>
          <p:nvPr/>
        </p:nvGrpSpPr>
        <p:grpSpPr>
          <a:xfrm>
            <a:off x="3463157" y="5375240"/>
            <a:ext cx="5044967" cy="630620"/>
            <a:chOff x="136633" y="2585545"/>
            <a:chExt cx="5044967" cy="630620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261AF8A7-3EB4-E768-E2FC-0D57F7810E84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CAE5B7FF-6D3D-64D8-5D39-917B763510D5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. 1</a:t>
              </a:r>
              <a:r>
                <a:rPr lang="nl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.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229</a:t>
              </a:r>
              <a:endParaRPr lang="en-NL" sz="2800" b="1" dirty="0">
                <a:solidFill>
                  <a:schemeClr val="accent3"/>
                </a:solidFill>
                <a:latin typeface="Galano Grotesque Alt Semi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63694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3A4C75-FC39-F241-8CFA-E94361558631}"/>
              </a:ext>
            </a:extLst>
          </p:cNvPr>
          <p:cNvSpPr/>
          <p:nvPr/>
        </p:nvSpPr>
        <p:spPr>
          <a:xfrm>
            <a:off x="0" y="2051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683" y="2308493"/>
            <a:ext cx="11056883" cy="1512887"/>
          </a:xfrm>
        </p:spPr>
        <p:txBody>
          <a:bodyPr/>
          <a:lstStyle/>
          <a:p>
            <a:endParaRPr lang="nl-NL" sz="4000" dirty="0"/>
          </a:p>
          <a:p>
            <a:r>
              <a:rPr lang="nl-NL" dirty="0"/>
              <a:t>Dat zijn 35 douchebeurten van 5 minuten</a:t>
            </a:r>
          </a:p>
        </p:txBody>
      </p:sp>
      <p:pic>
        <p:nvPicPr>
          <p:cNvPr id="10" name="Afbeelding 9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3F437F5C-B3EC-0E48-8507-60DD4D44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1068"/>
            <a:ext cx="1030250" cy="1543401"/>
          </a:xfrm>
          <a:prstGeom prst="rect">
            <a:avLst/>
          </a:prstGeom>
        </p:spPr>
      </p:pic>
      <p:pic>
        <p:nvPicPr>
          <p:cNvPr id="24" name="Afbeelding 23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6D4AFEF3-5597-924C-9B0E-1692FACB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87" y="5314599"/>
            <a:ext cx="1030250" cy="1543401"/>
          </a:xfrm>
          <a:prstGeom prst="rect">
            <a:avLst/>
          </a:prstGeom>
        </p:spPr>
      </p:pic>
      <p:pic>
        <p:nvPicPr>
          <p:cNvPr id="25" name="Afbeelding 24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8B5E9A9B-1F11-5D42-8A91-C5905945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25" y="5314597"/>
            <a:ext cx="1030250" cy="1543401"/>
          </a:xfrm>
          <a:prstGeom prst="rect">
            <a:avLst/>
          </a:prstGeom>
        </p:spPr>
      </p:pic>
      <p:pic>
        <p:nvPicPr>
          <p:cNvPr id="26" name="Afbeelding 25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909F148B-1BF6-BA43-8400-0A463A7B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54" y="5294089"/>
            <a:ext cx="1030250" cy="1543401"/>
          </a:xfrm>
          <a:prstGeom prst="rect">
            <a:avLst/>
          </a:prstGeom>
        </p:spPr>
      </p:pic>
      <p:pic>
        <p:nvPicPr>
          <p:cNvPr id="27" name="Afbeelding 26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73172BDD-C1CB-A648-ABAB-246EFCCF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48" y="5301065"/>
            <a:ext cx="1030250" cy="1543401"/>
          </a:xfrm>
          <a:prstGeom prst="rect">
            <a:avLst/>
          </a:prstGeom>
        </p:spPr>
      </p:pic>
      <p:pic>
        <p:nvPicPr>
          <p:cNvPr id="28" name="Afbeelding 27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5CBA1590-6360-664F-887F-B8F421FA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842" y="5291367"/>
            <a:ext cx="1030250" cy="1543401"/>
          </a:xfrm>
          <a:prstGeom prst="rect">
            <a:avLst/>
          </a:prstGeom>
        </p:spPr>
      </p:pic>
      <p:pic>
        <p:nvPicPr>
          <p:cNvPr id="29" name="Afbeelding 28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970020BB-DE3D-2D4C-9BA1-21EF6EFBA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561" y="5294089"/>
            <a:ext cx="1030250" cy="1543401"/>
          </a:xfrm>
          <a:prstGeom prst="rect">
            <a:avLst/>
          </a:prstGeom>
        </p:spPr>
      </p:pic>
      <p:pic>
        <p:nvPicPr>
          <p:cNvPr id="31" name="Afbeelding 30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7E9B61DA-DDEC-434F-977B-7CF6B29F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232" y="5280446"/>
            <a:ext cx="1030250" cy="1543401"/>
          </a:xfrm>
          <a:prstGeom prst="rect">
            <a:avLst/>
          </a:prstGeom>
        </p:spPr>
      </p:pic>
      <p:pic>
        <p:nvPicPr>
          <p:cNvPr id="32" name="Afbeelding 31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E265BF00-C01F-4B4B-A0E5-0500EEC2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958" y="5284086"/>
            <a:ext cx="1030250" cy="1543401"/>
          </a:xfrm>
          <a:prstGeom prst="rect">
            <a:avLst/>
          </a:prstGeom>
        </p:spPr>
      </p:pic>
      <p:pic>
        <p:nvPicPr>
          <p:cNvPr id="33" name="Afbeelding 32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3A6F3F8C-9137-2A44-8C2E-DDDE2ED3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684" y="5287726"/>
            <a:ext cx="1030250" cy="1543401"/>
          </a:xfrm>
          <a:prstGeom prst="rect">
            <a:avLst/>
          </a:prstGeom>
        </p:spPr>
      </p:pic>
      <p:pic>
        <p:nvPicPr>
          <p:cNvPr id="34" name="Afbeelding 33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E09AA648-E4F3-CC47-857D-315AE132B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268" y="5291366"/>
            <a:ext cx="1030250" cy="1543401"/>
          </a:xfrm>
          <a:prstGeom prst="rect">
            <a:avLst/>
          </a:prstGeom>
        </p:spPr>
      </p:pic>
      <p:pic>
        <p:nvPicPr>
          <p:cNvPr id="35" name="Afbeelding 34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478C4A1C-A679-6D48-ADB9-067DDB7E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719" y="5301066"/>
            <a:ext cx="1030250" cy="1543401"/>
          </a:xfrm>
          <a:prstGeom prst="rect">
            <a:avLst/>
          </a:prstGeom>
        </p:spPr>
      </p:pic>
      <p:pic>
        <p:nvPicPr>
          <p:cNvPr id="36" name="Afbeelding 35" descr="Afbeelding met kop, tafel, koffie, zitten&#10;&#10;Automatisch gegenereerde beschrijving">
            <a:extLst>
              <a:ext uri="{FF2B5EF4-FFF2-40B4-BE49-F238E27FC236}">
                <a16:creationId xmlns:a16="http://schemas.microsoft.com/office/drawing/2014/main" id="{6A2CDF9A-4485-FD46-83DE-35BA3115E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314598"/>
            <a:ext cx="1030250" cy="1543401"/>
          </a:xfrm>
          <a:prstGeom prst="rect">
            <a:avLst/>
          </a:prstGeom>
        </p:spPr>
      </p:pic>
      <p:pic>
        <p:nvPicPr>
          <p:cNvPr id="4" name="Picture 41">
            <a:extLst>
              <a:ext uri="{FF2B5EF4-FFF2-40B4-BE49-F238E27FC236}">
                <a16:creationId xmlns:a16="http://schemas.microsoft.com/office/drawing/2014/main" id="{48D32871-2CBA-5AB2-517A-2BAB23BE3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10AC21BF-DA49-4B92-6BA9-EAA766082782}"/>
              </a:ext>
            </a:extLst>
          </p:cNvPr>
          <p:cNvGrpSpPr/>
          <p:nvPr/>
        </p:nvGrpSpPr>
        <p:grpSpPr>
          <a:xfrm>
            <a:off x="3440989" y="1634130"/>
            <a:ext cx="5044967" cy="630620"/>
            <a:chOff x="136633" y="2585545"/>
            <a:chExt cx="5044967" cy="630620"/>
          </a:xfrm>
        </p:grpSpPr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BE215DBF-7283-1BAD-5829-CFFA23363712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99A02AE-2D88-EB80-4F3A-0FB4DA0C296B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. 1</a:t>
              </a:r>
              <a:r>
                <a:rPr lang="nl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.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229</a:t>
              </a:r>
              <a:endParaRPr lang="en-NL" sz="2800" b="1" dirty="0">
                <a:solidFill>
                  <a:schemeClr val="accent3"/>
                </a:solidFill>
                <a:latin typeface="Galano Grotesque Alt Semi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2166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3A4C75-FC39-F241-8CFA-E94361558631}"/>
              </a:ext>
            </a:extLst>
          </p:cNvPr>
          <p:cNvSpPr/>
          <p:nvPr/>
        </p:nvSpPr>
        <p:spPr>
          <a:xfrm>
            <a:off x="15764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4277" y="2441362"/>
            <a:ext cx="9278391" cy="1512887"/>
          </a:xfrm>
        </p:spPr>
        <p:txBody>
          <a:bodyPr/>
          <a:lstStyle/>
          <a:p>
            <a:r>
              <a:rPr lang="nl-NL" dirty="0"/>
              <a:t>35 keer warm douchen op de club…</a:t>
            </a:r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48D32871-2CBA-5AB2-517A-2BAB23BE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F6C08339-D88C-E902-CD35-54F70AB18D5B}"/>
              </a:ext>
            </a:extLst>
          </p:cNvPr>
          <p:cNvGrpSpPr/>
          <p:nvPr/>
        </p:nvGrpSpPr>
        <p:grpSpPr>
          <a:xfrm>
            <a:off x="3573516" y="5457766"/>
            <a:ext cx="5044967" cy="630620"/>
            <a:chOff x="136633" y="2585545"/>
            <a:chExt cx="5044967" cy="63062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58D99E41-0849-2183-C4BB-4926F6FEFEB5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A66F789-C43B-66A3-80F2-C82A068292D2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.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Kost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7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kuub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gas</a:t>
              </a:r>
              <a:endParaRPr lang="en-NL" sz="2800" b="1" dirty="0">
                <a:solidFill>
                  <a:schemeClr val="accent3"/>
                </a:solidFill>
                <a:latin typeface="Galano Grotesque Alt SemiBold" pitchFamily="2" charset="77"/>
              </a:endParaRP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5D948483-8D2F-B970-634C-3B15098C954E}"/>
              </a:ext>
            </a:extLst>
          </p:cNvPr>
          <p:cNvGrpSpPr/>
          <p:nvPr/>
        </p:nvGrpSpPr>
        <p:grpSpPr>
          <a:xfrm>
            <a:off x="3573515" y="4563175"/>
            <a:ext cx="5044967" cy="630620"/>
            <a:chOff x="136633" y="2585545"/>
            <a:chExt cx="5044967" cy="630620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0EAE0472-D497-56F1-8E50-9B45B48E7A88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60AF68B-354B-88DD-DD6A-D40F6AEDD540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.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Kost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12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kuub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gas</a:t>
              </a:r>
              <a:endParaRPr lang="en-NL" sz="2800" b="1" dirty="0">
                <a:solidFill>
                  <a:schemeClr val="accent3"/>
                </a:solidFill>
                <a:latin typeface="Galano Grotesque Alt SemiBold" pitchFamily="2" charset="77"/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8C2B67-ECB6-2612-6625-D2265A8FD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073" y="-8654"/>
            <a:ext cx="1387691" cy="13183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0B1CD3-BE3E-D434-0031-6F659266D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201" y="5020"/>
            <a:ext cx="1339188" cy="12722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4B4851-F855-47C6-7577-675E4CE40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015" y="-8654"/>
            <a:ext cx="1387691" cy="131830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67FEB17-7335-165D-D6D1-1637E8FF0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324" y="36989"/>
            <a:ext cx="1387691" cy="131830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F6C1572-B8E9-8E5F-E723-1A5CBA1BC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52" y="-18019"/>
            <a:ext cx="1387691" cy="131830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F38E68F-A9F6-96D3-4BD2-BD4AE9F0A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510" y="-8654"/>
            <a:ext cx="1387691" cy="131830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6623123-D33A-1B72-4E89-C54A127A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7" y="-41058"/>
            <a:ext cx="1387691" cy="131830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6C3BFFC-A6E7-0E4B-7CCA-176593DB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94" y="-18019"/>
            <a:ext cx="1387691" cy="13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2306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3A4C75-FC39-F241-8CFA-E94361558631}"/>
              </a:ext>
            </a:extLst>
          </p:cNvPr>
          <p:cNvSpPr/>
          <p:nvPr/>
        </p:nvSpPr>
        <p:spPr>
          <a:xfrm>
            <a:off x="15764" y="-502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48D32871-2CBA-5AB2-517A-2BAB23BE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F6C08339-D88C-E902-CD35-54F70AB18D5B}"/>
              </a:ext>
            </a:extLst>
          </p:cNvPr>
          <p:cNvGrpSpPr/>
          <p:nvPr/>
        </p:nvGrpSpPr>
        <p:grpSpPr>
          <a:xfrm>
            <a:off x="3556395" y="2725247"/>
            <a:ext cx="5044967" cy="630620"/>
            <a:chOff x="136633" y="2585545"/>
            <a:chExt cx="5044967" cy="63062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58D99E41-0849-2183-C4BB-4926F6FEFEB5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A66F789-C43B-66A3-80F2-C82A068292D2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</a:t>
              </a:r>
              <a:r>
                <a:rPr lang="en-NL" sz="2800" b="1">
                  <a:solidFill>
                    <a:schemeClr val="accent3"/>
                  </a:solidFill>
                  <a:latin typeface="Galano Grotesque Alt SemiBold" pitchFamily="2" charset="77"/>
                </a:rPr>
                <a:t>.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Kost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7 </a:t>
              </a:r>
              <a:r>
                <a:rPr lang="en-US" sz="2800" b="1" dirty="0" err="1">
                  <a:solidFill>
                    <a:schemeClr val="accent3"/>
                  </a:solidFill>
                  <a:latin typeface="Galano Grotesque Alt SemiBold" pitchFamily="2" charset="77"/>
                </a:rPr>
                <a:t>kuub</a:t>
              </a:r>
              <a:r>
                <a:rPr lang="en-US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 gas</a:t>
              </a:r>
              <a:endParaRPr lang="en-NL" sz="2800" b="1" dirty="0">
                <a:solidFill>
                  <a:schemeClr val="accent3"/>
                </a:solidFill>
                <a:latin typeface="Galano Grotesque Alt SemiBold" pitchFamily="2" charset="77"/>
              </a:endParaRPr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8C2B67-ECB6-2612-6625-D2265A8FD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073" y="-8654"/>
            <a:ext cx="1387691" cy="13183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0B1CD3-BE3E-D434-0031-6F659266D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201" y="5020"/>
            <a:ext cx="1339188" cy="12722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4B4851-F855-47C6-7577-675E4CE40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015" y="-8654"/>
            <a:ext cx="1387691" cy="131830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67FEB17-7335-165D-D6D1-1637E8FF0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324" y="36989"/>
            <a:ext cx="1387691" cy="131830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F6C1572-B8E9-8E5F-E723-1A5CBA1BC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52" y="-18019"/>
            <a:ext cx="1387691" cy="131830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F38E68F-A9F6-96D3-4BD2-BD4AE9F0A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510" y="-8654"/>
            <a:ext cx="1387691" cy="131830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6623123-D33A-1B72-4E89-C54A127A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7" y="-41058"/>
            <a:ext cx="1387691" cy="131830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6C3BFFC-A6E7-0E4B-7CCA-176593DB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94" y="-18019"/>
            <a:ext cx="1387691" cy="131830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B3A669C-25F7-4F30-43BE-471BE4D467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48" y="4170650"/>
            <a:ext cx="11880888" cy="1512887"/>
          </a:xfrm>
        </p:spPr>
        <p:txBody>
          <a:bodyPr/>
          <a:lstStyle/>
          <a:p>
            <a:r>
              <a:rPr lang="nl-NL" dirty="0"/>
              <a:t>0,2 kuub per douchebeurt </a:t>
            </a:r>
          </a:p>
          <a:p>
            <a:r>
              <a:rPr lang="nl-NL" sz="4000" dirty="0"/>
              <a:t>(5 minuten x 7 liter)</a:t>
            </a:r>
          </a:p>
        </p:txBody>
      </p:sp>
    </p:spTree>
    <p:extLst>
      <p:ext uri="{BB962C8B-B14F-4D97-AF65-F5344CB8AC3E}">
        <p14:creationId xmlns:p14="http://schemas.microsoft.com/office/powerpoint/2010/main" val="69026548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89BF1B-8969-0D44-AB13-2FC96489D0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237" y="631472"/>
            <a:ext cx="7121525" cy="1512887"/>
          </a:xfrm>
        </p:spPr>
        <p:txBody>
          <a:bodyPr/>
          <a:lstStyle/>
          <a:p>
            <a:r>
              <a:rPr lang="nl-NL" dirty="0"/>
              <a:t>Hoeveel kg afval per lid per jaar (voetbal)?</a:t>
            </a:r>
          </a:p>
          <a:p>
            <a:endParaRPr lang="nl-NL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90E694-BA7F-E648-8158-705351B69356}"/>
              </a:ext>
            </a:extLst>
          </p:cNvPr>
          <p:cNvGrpSpPr/>
          <p:nvPr/>
        </p:nvGrpSpPr>
        <p:grpSpPr>
          <a:xfrm>
            <a:off x="3552495" y="4008794"/>
            <a:ext cx="5044967" cy="630620"/>
            <a:chOff x="136633" y="2585545"/>
            <a:chExt cx="5044967" cy="6306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B599674-6C03-A443-9B3B-150F654A2EC7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42707-F63B-3F40-9422-93DCB520FBFA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A. 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2EDCF2-3AFF-7649-A219-513E35DFDB47}"/>
              </a:ext>
            </a:extLst>
          </p:cNvPr>
          <p:cNvGrpSpPr/>
          <p:nvPr/>
        </p:nvGrpSpPr>
        <p:grpSpPr>
          <a:xfrm>
            <a:off x="3552495" y="4860181"/>
            <a:ext cx="5044967" cy="630620"/>
            <a:chOff x="136633" y="2585545"/>
            <a:chExt cx="5044967" cy="6306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05544CA-0AE9-D041-8F4A-B0886AE05E1F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42899D-48A6-ED43-AB30-2116F484AAF1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B. 15</a:t>
              </a:r>
            </a:p>
          </p:txBody>
        </p:sp>
      </p:grpSp>
      <p:pic>
        <p:nvPicPr>
          <p:cNvPr id="11" name="Picture 41">
            <a:extLst>
              <a:ext uri="{FF2B5EF4-FFF2-40B4-BE49-F238E27FC236}">
                <a16:creationId xmlns:a16="http://schemas.microsoft.com/office/drawing/2014/main" id="{37E1039A-8612-7316-4362-40FB9778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1029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56B7C6-53FF-C14A-8978-91ACA0DED8D5}"/>
              </a:ext>
            </a:extLst>
          </p:cNvPr>
          <p:cNvSpPr/>
          <p:nvPr/>
        </p:nvSpPr>
        <p:spPr>
          <a:xfrm>
            <a:off x="4778" y="8731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237" y="631472"/>
            <a:ext cx="7121525" cy="1512887"/>
          </a:xfrm>
        </p:spPr>
        <p:txBody>
          <a:bodyPr/>
          <a:lstStyle/>
          <a:p>
            <a:r>
              <a:rPr lang="nl-NL" dirty="0"/>
              <a:t>10 kilo</a:t>
            </a:r>
          </a:p>
          <a:p>
            <a:endParaRPr lang="nl-NL" sz="4000" dirty="0"/>
          </a:p>
          <a:p>
            <a:r>
              <a:rPr lang="nl-NL" sz="4000" dirty="0">
                <a:solidFill>
                  <a:schemeClr val="bg1"/>
                </a:solidFill>
              </a:rPr>
              <a:t>Dat zijn 400 lege flesjes sportdrank </a:t>
            </a:r>
          </a:p>
          <a:p>
            <a:r>
              <a:rPr lang="nl-NL" sz="4000" dirty="0">
                <a:solidFill>
                  <a:schemeClr val="bg1"/>
                </a:solidFill>
              </a:rPr>
              <a:t>(500 ml, 25 gram)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5E8472C3-E695-D14B-AA37-154240B9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83" y="5497659"/>
            <a:ext cx="1001669" cy="1350565"/>
          </a:xfrm>
          <a:prstGeom prst="rect">
            <a:avLst/>
          </a:prstGeom>
        </p:spPr>
      </p:pic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A61F750C-D7C5-C94C-AEA4-4EB760F3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81" y="5497661"/>
            <a:ext cx="1001669" cy="1350565"/>
          </a:xfrm>
          <a:prstGeom prst="rect">
            <a:avLst/>
          </a:prstGeom>
        </p:spPr>
      </p:pic>
      <p:pic>
        <p:nvPicPr>
          <p:cNvPr id="18" name="Afbeelding 17" descr="Afbeelding met tekst&#10;&#10;Automatisch gegenereerde beschrijving">
            <a:extLst>
              <a:ext uri="{FF2B5EF4-FFF2-40B4-BE49-F238E27FC236}">
                <a16:creationId xmlns:a16="http://schemas.microsoft.com/office/drawing/2014/main" id="{201ACE2A-9316-C44E-8D4F-1D6ACA3C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114" y="5497661"/>
            <a:ext cx="1001669" cy="1350565"/>
          </a:xfrm>
          <a:prstGeom prst="rect">
            <a:avLst/>
          </a:prstGeom>
        </p:spPr>
      </p:pic>
      <p:pic>
        <p:nvPicPr>
          <p:cNvPr id="19" name="Afbeelding 18" descr="Afbeelding met tekst&#10;&#10;Automatisch gegenereerde beschrijving">
            <a:extLst>
              <a:ext uri="{FF2B5EF4-FFF2-40B4-BE49-F238E27FC236}">
                <a16:creationId xmlns:a16="http://schemas.microsoft.com/office/drawing/2014/main" id="{87510EC2-5FC6-0641-AD13-F0D16AE99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43" y="5505470"/>
            <a:ext cx="1001669" cy="1350565"/>
          </a:xfrm>
          <a:prstGeom prst="rect">
            <a:avLst/>
          </a:prstGeom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DDB3DDB7-2D0F-4746-8E7F-9A0E5C27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40" y="5497662"/>
            <a:ext cx="1001669" cy="1350565"/>
          </a:xfrm>
          <a:prstGeom prst="rect">
            <a:avLst/>
          </a:prstGeom>
        </p:spPr>
      </p:pic>
      <p:pic>
        <p:nvPicPr>
          <p:cNvPr id="21" name="Afbeelding 20" descr="Afbeelding met tekst&#10;&#10;Automatisch gegenereerde beschrijving">
            <a:extLst>
              <a:ext uri="{FF2B5EF4-FFF2-40B4-BE49-F238E27FC236}">
                <a16:creationId xmlns:a16="http://schemas.microsoft.com/office/drawing/2014/main" id="{B0EDE11F-671E-8744-8C8C-01359ED8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137" y="5497663"/>
            <a:ext cx="1001669" cy="1350565"/>
          </a:xfrm>
          <a:prstGeom prst="rect">
            <a:avLst/>
          </a:prstGeom>
        </p:spPr>
      </p:pic>
      <p:pic>
        <p:nvPicPr>
          <p:cNvPr id="22" name="Afbeelding 21" descr="Afbeelding met tekst&#10;&#10;Automatisch gegenereerde beschrijving">
            <a:extLst>
              <a:ext uri="{FF2B5EF4-FFF2-40B4-BE49-F238E27FC236}">
                <a16:creationId xmlns:a16="http://schemas.microsoft.com/office/drawing/2014/main" id="{3EDB875C-492B-7644-AB81-E3807075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39" y="5487892"/>
            <a:ext cx="1001669" cy="1350565"/>
          </a:xfrm>
          <a:prstGeom prst="rect">
            <a:avLst/>
          </a:prstGeom>
        </p:spPr>
      </p:pic>
      <p:pic>
        <p:nvPicPr>
          <p:cNvPr id="23" name="Afbeelding 22" descr="Afbeelding met tekst&#10;&#10;Automatisch gegenereerde beschrijving">
            <a:extLst>
              <a:ext uri="{FF2B5EF4-FFF2-40B4-BE49-F238E27FC236}">
                <a16:creationId xmlns:a16="http://schemas.microsoft.com/office/drawing/2014/main" id="{B19184A7-5478-4848-8BDB-7B339B9F3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95" y="5498703"/>
            <a:ext cx="1001669" cy="1350565"/>
          </a:xfrm>
          <a:prstGeom prst="rect">
            <a:avLst/>
          </a:prstGeom>
        </p:spPr>
      </p:pic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72B07F81-A3C8-C146-9482-2B9FBC84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12" y="5507435"/>
            <a:ext cx="1001669" cy="1350565"/>
          </a:xfrm>
          <a:prstGeom prst="rect">
            <a:avLst/>
          </a:prstGeom>
        </p:spPr>
      </p:pic>
      <p:pic>
        <p:nvPicPr>
          <p:cNvPr id="25" name="Afbeelding 24" descr="Afbeelding met tekst&#10;&#10;Automatisch gegenereerde beschrijving">
            <a:extLst>
              <a:ext uri="{FF2B5EF4-FFF2-40B4-BE49-F238E27FC236}">
                <a16:creationId xmlns:a16="http://schemas.microsoft.com/office/drawing/2014/main" id="{9DFB71A9-7E7A-1C40-A194-41268549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003" y="5505471"/>
            <a:ext cx="1001669" cy="1350565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7305A49-D3C3-DC4E-8D28-AE478068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947" y="5502556"/>
            <a:ext cx="1001669" cy="1350565"/>
          </a:xfrm>
          <a:prstGeom prst="rect">
            <a:avLst/>
          </a:prstGeom>
        </p:spPr>
      </p:pic>
      <p:pic>
        <p:nvPicPr>
          <p:cNvPr id="27" name="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E37E7F14-E44E-494D-B6E1-9B0FBF06B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872" y="5498703"/>
            <a:ext cx="1001669" cy="1350565"/>
          </a:xfrm>
          <a:prstGeom prst="rect">
            <a:avLst/>
          </a:prstGeom>
        </p:spPr>
      </p:pic>
      <p:pic>
        <p:nvPicPr>
          <p:cNvPr id="28" name="Afbeelding 27" descr="Afbeelding met tekst&#10;&#10;Automatisch gegenereerde beschrijving">
            <a:extLst>
              <a:ext uri="{FF2B5EF4-FFF2-40B4-BE49-F238E27FC236}">
                <a16:creationId xmlns:a16="http://schemas.microsoft.com/office/drawing/2014/main" id="{47095273-2311-E847-99DF-9CFE36B37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885" y="5498704"/>
            <a:ext cx="1001669" cy="1350565"/>
          </a:xfrm>
          <a:prstGeom prst="rect">
            <a:avLst/>
          </a:prstGeom>
        </p:spPr>
      </p:pic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857FFB0C-92E1-4044-AFE2-C635D0AC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627" y="5498704"/>
            <a:ext cx="1001669" cy="1350565"/>
          </a:xfrm>
          <a:prstGeom prst="rect">
            <a:avLst/>
          </a:prstGeom>
        </p:spPr>
      </p:pic>
      <p:pic>
        <p:nvPicPr>
          <p:cNvPr id="30" name="Afbeelding 29" descr="Afbeelding met tekst&#10;&#10;Automatisch gegenereerde beschrijving">
            <a:extLst>
              <a:ext uri="{FF2B5EF4-FFF2-40B4-BE49-F238E27FC236}">
                <a16:creationId xmlns:a16="http://schemas.microsoft.com/office/drawing/2014/main" id="{3B7C82DD-F9BD-FA49-BCDB-57CE07375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611742" y="5551245"/>
            <a:ext cx="1001669" cy="1350565"/>
          </a:xfrm>
          <a:prstGeom prst="rect">
            <a:avLst/>
          </a:prstGeom>
        </p:spPr>
      </p:pic>
      <p:pic>
        <p:nvPicPr>
          <p:cNvPr id="31" name="Afbeelding 30" descr="Afbeelding met tekst&#10;&#10;Automatisch gegenereerde beschrijving">
            <a:extLst>
              <a:ext uri="{FF2B5EF4-FFF2-40B4-BE49-F238E27FC236}">
                <a16:creationId xmlns:a16="http://schemas.microsoft.com/office/drawing/2014/main" id="{761512B1-86DD-A140-AD28-377B54924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662" y="5498704"/>
            <a:ext cx="1001669" cy="1350565"/>
          </a:xfrm>
          <a:prstGeom prst="rect">
            <a:avLst/>
          </a:prstGeom>
        </p:spPr>
      </p:pic>
      <p:pic>
        <p:nvPicPr>
          <p:cNvPr id="32" name="Afbeelding 31" descr="Afbeelding met tekst&#10;&#10;Automatisch gegenereerde beschrijving">
            <a:extLst>
              <a:ext uri="{FF2B5EF4-FFF2-40B4-BE49-F238E27FC236}">
                <a16:creationId xmlns:a16="http://schemas.microsoft.com/office/drawing/2014/main" id="{04529990-0EB9-F043-93FD-C7D7D453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765" y="5489973"/>
            <a:ext cx="1001669" cy="1350565"/>
          </a:xfrm>
          <a:prstGeom prst="rect">
            <a:avLst/>
          </a:prstGeom>
        </p:spPr>
      </p:pic>
      <p:pic>
        <p:nvPicPr>
          <p:cNvPr id="33" name="Afbeelding 32" descr="Afbeelding met tekst&#10;&#10;Automatisch gegenereerde beschrijving">
            <a:extLst>
              <a:ext uri="{FF2B5EF4-FFF2-40B4-BE49-F238E27FC236}">
                <a16:creationId xmlns:a16="http://schemas.microsoft.com/office/drawing/2014/main" id="{5F2E7DB9-E869-1D4E-9446-6423991C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731" y="5472512"/>
            <a:ext cx="1001669" cy="1350565"/>
          </a:xfrm>
          <a:prstGeom prst="rect">
            <a:avLst/>
          </a:prstGeom>
        </p:spPr>
      </p:pic>
      <p:pic>
        <p:nvPicPr>
          <p:cNvPr id="34" name="Afbeelding 33" descr="Afbeelding met tekst&#10;&#10;Automatisch gegenereerde beschrijving">
            <a:extLst>
              <a:ext uri="{FF2B5EF4-FFF2-40B4-BE49-F238E27FC236}">
                <a16:creationId xmlns:a16="http://schemas.microsoft.com/office/drawing/2014/main" id="{894D88D2-C315-5C42-80DE-CA8FC570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72" y="5512323"/>
            <a:ext cx="1001669" cy="1350565"/>
          </a:xfrm>
          <a:prstGeom prst="rect">
            <a:avLst/>
          </a:prstGeom>
        </p:spPr>
      </p:pic>
      <p:pic>
        <p:nvPicPr>
          <p:cNvPr id="36" name="Afbeelding 35" descr="Afbeelding met tekst&#10;&#10;Automatisch gegenereerde beschrijving">
            <a:extLst>
              <a:ext uri="{FF2B5EF4-FFF2-40B4-BE49-F238E27FC236}">
                <a16:creationId xmlns:a16="http://schemas.microsoft.com/office/drawing/2014/main" id="{F1888A08-02F5-1741-8E96-EDBF0145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52" y="5522099"/>
            <a:ext cx="1001669" cy="1350565"/>
          </a:xfrm>
          <a:prstGeom prst="rect">
            <a:avLst/>
          </a:prstGeom>
        </p:spPr>
      </p:pic>
      <p:pic>
        <p:nvPicPr>
          <p:cNvPr id="37" name="Afbeelding 36" descr="Afbeelding met tekst&#10;&#10;Automatisch gegenereerde beschrijving">
            <a:extLst>
              <a:ext uri="{FF2B5EF4-FFF2-40B4-BE49-F238E27FC236}">
                <a16:creationId xmlns:a16="http://schemas.microsoft.com/office/drawing/2014/main" id="{7BC4F0A1-D07D-6842-BC96-39151258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87" y="5512323"/>
            <a:ext cx="1001669" cy="1350565"/>
          </a:xfrm>
          <a:prstGeom prst="rect">
            <a:avLst/>
          </a:prstGeom>
        </p:spPr>
      </p:pic>
      <p:pic>
        <p:nvPicPr>
          <p:cNvPr id="38" name="Afbeelding 37" descr="Afbeelding met tekst&#10;&#10;Automatisch gegenereerde beschrijving">
            <a:extLst>
              <a:ext uri="{FF2B5EF4-FFF2-40B4-BE49-F238E27FC236}">
                <a16:creationId xmlns:a16="http://schemas.microsoft.com/office/drawing/2014/main" id="{09F6C048-AECB-EA47-B146-59853593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33" y="5487892"/>
            <a:ext cx="1001669" cy="1350565"/>
          </a:xfrm>
          <a:prstGeom prst="rect">
            <a:avLst/>
          </a:prstGeom>
        </p:spPr>
      </p:pic>
      <p:pic>
        <p:nvPicPr>
          <p:cNvPr id="5" name="Picture 41">
            <a:extLst>
              <a:ext uri="{FF2B5EF4-FFF2-40B4-BE49-F238E27FC236}">
                <a16:creationId xmlns:a16="http://schemas.microsoft.com/office/drawing/2014/main" id="{6DC11CC3-423B-EC7F-DC38-EFF95D9EF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864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5DCE6A-23F9-A047-BBF5-E512BEB689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2145" y="578718"/>
            <a:ext cx="7699009" cy="1512887"/>
          </a:xfrm>
        </p:spPr>
        <p:txBody>
          <a:bodyPr/>
          <a:lstStyle/>
          <a:p>
            <a:r>
              <a:rPr lang="nl-NL" dirty="0"/>
              <a:t>Hoeveel kWh stroom per lid per jaar (voetbal)?</a:t>
            </a:r>
          </a:p>
          <a:p>
            <a:endParaRPr lang="nl-NL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0D9F25-1C74-B042-A069-446C30639F4F}"/>
              </a:ext>
            </a:extLst>
          </p:cNvPr>
          <p:cNvGrpSpPr/>
          <p:nvPr/>
        </p:nvGrpSpPr>
        <p:grpSpPr>
          <a:xfrm>
            <a:off x="3552495" y="4008794"/>
            <a:ext cx="5044967" cy="630620"/>
            <a:chOff x="136633" y="2585545"/>
            <a:chExt cx="5044967" cy="6306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7F409BA-555F-8A4C-99EC-19DA0E7A214C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FE618-6740-4D42-A943-41367FE3AD3A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A. 70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C74026-2576-6946-B9E3-1B2EC3542CE6}"/>
              </a:ext>
            </a:extLst>
          </p:cNvPr>
          <p:cNvGrpSpPr/>
          <p:nvPr/>
        </p:nvGrpSpPr>
        <p:grpSpPr>
          <a:xfrm>
            <a:off x="3552495" y="4860181"/>
            <a:ext cx="5044967" cy="630620"/>
            <a:chOff x="136633" y="2585545"/>
            <a:chExt cx="5044967" cy="6306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FFB9E9F-3FB2-1541-8146-359D55C713FF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4DB855-7F91-A342-B8AB-A90531182128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B. 100</a:t>
              </a:r>
            </a:p>
          </p:txBody>
        </p:sp>
      </p:grpSp>
      <p:pic>
        <p:nvPicPr>
          <p:cNvPr id="11" name="Picture 41">
            <a:extLst>
              <a:ext uri="{FF2B5EF4-FFF2-40B4-BE49-F238E27FC236}">
                <a16:creationId xmlns:a16="http://schemas.microsoft.com/office/drawing/2014/main" id="{87E347F2-6265-4A5A-5A6B-C15F7C80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093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4463FE-4DC1-664D-BC1B-2C53DFEA0113}"/>
              </a:ext>
            </a:extLst>
          </p:cNvPr>
          <p:cNvSpPr/>
          <p:nvPr/>
        </p:nvSpPr>
        <p:spPr>
          <a:xfrm>
            <a:off x="0" y="-2963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4593" y="2092416"/>
            <a:ext cx="12286593" cy="1512887"/>
          </a:xfrm>
        </p:spPr>
        <p:txBody>
          <a:bodyPr/>
          <a:lstStyle/>
          <a:p>
            <a:endParaRPr lang="nl-NL" sz="4000" dirty="0"/>
          </a:p>
          <a:p>
            <a:r>
              <a:rPr lang="nl-NL" dirty="0"/>
              <a:t>Dat is 82 uur frituren</a:t>
            </a:r>
          </a:p>
          <a:p>
            <a:r>
              <a:rPr lang="nl-NL" sz="4000" dirty="0"/>
              <a:t>(frituurpan van 850 Watt)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F94F49-9419-9243-BFD8-08FB29C54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" y="5696607"/>
            <a:ext cx="2020311" cy="1066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4F6590-821A-9445-930F-1B8D03D9F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573" y="5693128"/>
            <a:ext cx="2020311" cy="1066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E304ED-B680-EA49-A727-F3AEDDA09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941" y="5727349"/>
            <a:ext cx="2020311" cy="106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1E9A878-5BA4-5747-9A52-FC6FFD55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30" y="5693128"/>
            <a:ext cx="2020311" cy="10668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2104ECF-C43F-D242-A694-462389671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84" y="5707943"/>
            <a:ext cx="2020311" cy="10668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DDDE8E0-B378-8644-AAA3-CA3EB6B0D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2" y="5693128"/>
            <a:ext cx="2020311" cy="1066800"/>
          </a:xfrm>
          <a:prstGeom prst="rect">
            <a:avLst/>
          </a:prstGeom>
        </p:spPr>
      </p:pic>
      <p:pic>
        <p:nvPicPr>
          <p:cNvPr id="4" name="Picture 41">
            <a:extLst>
              <a:ext uri="{FF2B5EF4-FFF2-40B4-BE49-F238E27FC236}">
                <a16:creationId xmlns:a16="http://schemas.microsoft.com/office/drawing/2014/main" id="{1A5C202A-341B-0FAE-99B1-4640E53A4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984EF979-9B34-8568-F70C-F34FCBAFFD9F}"/>
              </a:ext>
            </a:extLst>
          </p:cNvPr>
          <p:cNvGrpSpPr/>
          <p:nvPr/>
        </p:nvGrpSpPr>
        <p:grpSpPr>
          <a:xfrm>
            <a:off x="3543146" y="1393354"/>
            <a:ext cx="5044967" cy="630620"/>
            <a:chOff x="136633" y="2585545"/>
            <a:chExt cx="5044967" cy="630620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8D48C851-281C-CE5A-95B1-FDDA259B642B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9DA78A47-7040-C9FF-7726-50E97E3EBC31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A. 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5488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D6DFE-F12B-C44B-B10B-168D74939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8800" y="578718"/>
            <a:ext cx="8602133" cy="1512887"/>
          </a:xfrm>
        </p:spPr>
        <p:txBody>
          <a:bodyPr/>
          <a:lstStyle/>
          <a:p>
            <a:r>
              <a:rPr lang="nl-NL" sz="5000" dirty="0"/>
              <a:t>Hoeveel reiskilometers per team per jaar (voetbal)?</a:t>
            </a:r>
          </a:p>
          <a:p>
            <a:endParaRPr lang="nl-NL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594202-9122-6749-8A3C-E8939DB04708}"/>
              </a:ext>
            </a:extLst>
          </p:cNvPr>
          <p:cNvGrpSpPr/>
          <p:nvPr/>
        </p:nvGrpSpPr>
        <p:grpSpPr>
          <a:xfrm>
            <a:off x="3552495" y="3294095"/>
            <a:ext cx="5044967" cy="630620"/>
            <a:chOff x="136633" y="2585545"/>
            <a:chExt cx="5044967" cy="6306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8B83311-5FB2-B344-B672-EBCE9E7F6114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4540C8-6616-8E4C-9121-B29231124D1E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A. 1840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6E7C50-F980-A94B-847B-E4F77D692F4C}"/>
              </a:ext>
            </a:extLst>
          </p:cNvPr>
          <p:cNvGrpSpPr/>
          <p:nvPr/>
        </p:nvGrpSpPr>
        <p:grpSpPr>
          <a:xfrm>
            <a:off x="3552495" y="4145482"/>
            <a:ext cx="5044967" cy="630620"/>
            <a:chOff x="136633" y="2585545"/>
            <a:chExt cx="5044967" cy="6306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A2239B0-18F8-2E47-88E9-8A6D5C4818E4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C69984-1551-524C-A70B-816201A4C4AF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800" b="1" dirty="0">
                  <a:solidFill>
                    <a:schemeClr val="accent3"/>
                  </a:solidFill>
                  <a:latin typeface="Galano Grotesque Alt SemiBold" pitchFamily="2" charset="77"/>
                </a:rPr>
                <a:t>B. 2500</a:t>
              </a:r>
            </a:p>
          </p:txBody>
        </p:sp>
      </p:grpSp>
      <p:pic>
        <p:nvPicPr>
          <p:cNvPr id="11" name="Picture 41">
            <a:extLst>
              <a:ext uri="{FF2B5EF4-FFF2-40B4-BE49-F238E27FC236}">
                <a16:creationId xmlns:a16="http://schemas.microsoft.com/office/drawing/2014/main" id="{479A2EDE-FF62-24CF-8D28-9329AEBA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2434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7D35DE5D-49F1-54B2-9CC2-4BB292CCFC02}"/>
              </a:ext>
            </a:extLst>
          </p:cNvPr>
          <p:cNvSpPr txBox="1">
            <a:spLocks/>
          </p:cNvSpPr>
          <p:nvPr/>
        </p:nvSpPr>
        <p:spPr>
          <a:xfrm>
            <a:off x="1167748" y="81782"/>
            <a:ext cx="10011159" cy="487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Sportief en </a:t>
            </a:r>
            <a:r>
              <a:rPr lang="nl-NL" dirty="0">
                <a:latin typeface="Galano Grotesque Alt SmBold It"/>
              </a:rPr>
              <a:t>(meestal wel) </a:t>
            </a:r>
            <a:r>
              <a:rPr lang="nl-NL" sz="4000" dirty="0">
                <a:latin typeface="Galano Grotesque Alt SmBold It"/>
              </a:rPr>
              <a:t>Opgewekt…</a:t>
            </a:r>
          </a:p>
        </p:txBody>
      </p:sp>
      <p:pic>
        <p:nvPicPr>
          <p:cNvPr id="27" name="Picture 41">
            <a:extLst>
              <a:ext uri="{FF2B5EF4-FFF2-40B4-BE49-F238E27FC236}">
                <a16:creationId xmlns:a16="http://schemas.microsoft.com/office/drawing/2014/main" id="{D76F87FC-818F-07DA-BB03-E2679634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58B7D66-CBE1-DE80-D0B3-35C51CA1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696" y="4047879"/>
            <a:ext cx="902773" cy="1078365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E457101F-C114-7960-AAE0-4191518825BD}"/>
              </a:ext>
            </a:extLst>
          </p:cNvPr>
          <p:cNvSpPr txBox="1"/>
          <p:nvPr/>
        </p:nvSpPr>
        <p:spPr>
          <a:xfrm>
            <a:off x="8365311" y="2303235"/>
            <a:ext cx="38266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i="1" dirty="0">
                <a:solidFill>
                  <a:srgbClr val="00B0F0"/>
                </a:solidFill>
              </a:rPr>
              <a:t>Ricardo te Beest</a:t>
            </a:r>
          </a:p>
          <a:p>
            <a:pPr algn="ctr"/>
            <a:r>
              <a:rPr lang="nl-NL" sz="2000" b="1" i="1" dirty="0">
                <a:solidFill>
                  <a:srgbClr val="00B0F0"/>
                </a:solidFill>
              </a:rPr>
              <a:t>Manager Duurzame Sport</a:t>
            </a:r>
          </a:p>
          <a:p>
            <a:pPr algn="ctr"/>
            <a:r>
              <a:rPr lang="nl-NL" sz="2000" b="1" i="1" dirty="0"/>
              <a:t>Sportief Opgewekt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FB523C4-21B9-6E50-4765-8D6C7CFA6778}"/>
              </a:ext>
            </a:extLst>
          </p:cNvPr>
          <p:cNvSpPr txBox="1"/>
          <p:nvPr/>
        </p:nvSpPr>
        <p:spPr>
          <a:xfrm>
            <a:off x="504497" y="637265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veldrijder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4B3934A-F099-6D1A-48F0-1B35721ADC8F}"/>
              </a:ext>
            </a:extLst>
          </p:cNvPr>
          <p:cNvSpPr txBox="1"/>
          <p:nvPr/>
        </p:nvSpPr>
        <p:spPr>
          <a:xfrm>
            <a:off x="3430686" y="637265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wielrenner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49C93812-EE7B-49B6-E24A-001D9FBD31D2}"/>
              </a:ext>
            </a:extLst>
          </p:cNvPr>
          <p:cNvSpPr txBox="1"/>
          <p:nvPr/>
        </p:nvSpPr>
        <p:spPr>
          <a:xfrm>
            <a:off x="4794468" y="6372657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hiker</a:t>
            </a:r>
            <a:r>
              <a:rPr lang="nl-NL" dirty="0"/>
              <a:t>      RPM/spinning instructeur    volleybalvader   voetbalvader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3BB4438F-A729-A7D1-9FFD-A7879824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527" y="4033367"/>
            <a:ext cx="1118491" cy="1092877"/>
          </a:xfrm>
          <a:prstGeom prst="rect">
            <a:avLst/>
          </a:prstGeom>
        </p:spPr>
      </p:pic>
      <p:sp>
        <p:nvSpPr>
          <p:cNvPr id="40" name="Tekstvak 39">
            <a:extLst>
              <a:ext uri="{FF2B5EF4-FFF2-40B4-BE49-F238E27FC236}">
                <a16:creationId xmlns:a16="http://schemas.microsoft.com/office/drawing/2014/main" id="{FF738BCA-077B-BBB1-5B4E-CF03FD38DAA4}"/>
              </a:ext>
            </a:extLst>
          </p:cNvPr>
          <p:cNvSpPr txBox="1"/>
          <p:nvPr/>
        </p:nvSpPr>
        <p:spPr>
          <a:xfrm>
            <a:off x="8842248" y="505475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scheidsrechter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074CA537-CB02-0A68-D2A7-5DCC9A1D2167}"/>
              </a:ext>
            </a:extLst>
          </p:cNvPr>
          <p:cNvSpPr txBox="1"/>
          <p:nvPr/>
        </p:nvSpPr>
        <p:spPr>
          <a:xfrm>
            <a:off x="10388583" y="505475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bestuurslid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E7D689-1E90-F137-AF77-A6EC68B2862A}"/>
              </a:ext>
            </a:extLst>
          </p:cNvPr>
          <p:cNvSpPr txBox="1"/>
          <p:nvPr/>
        </p:nvSpPr>
        <p:spPr>
          <a:xfrm>
            <a:off x="1879134" y="637265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gravelbiker</a:t>
            </a:r>
            <a:endParaRPr lang="nl-NL" dirty="0"/>
          </a:p>
        </p:txBody>
      </p:sp>
      <p:pic>
        <p:nvPicPr>
          <p:cNvPr id="3" name="Afbeelding 2" descr="Afbeelding met lucht, buiten, weg, berg&#10;&#10;Automatisch gegenereerde beschrijving">
            <a:extLst>
              <a:ext uri="{FF2B5EF4-FFF2-40B4-BE49-F238E27FC236}">
                <a16:creationId xmlns:a16="http://schemas.microsoft.com/office/drawing/2014/main" id="{75C7600C-8786-879B-EE98-CDF65D0F7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028" y="781922"/>
            <a:ext cx="7225574" cy="54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915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C1118D-3DD9-7B4C-8F91-A182A9D7D34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237" y="341110"/>
            <a:ext cx="7121525" cy="1512887"/>
          </a:xfrm>
        </p:spPr>
        <p:txBody>
          <a:bodyPr/>
          <a:lstStyle/>
          <a:p>
            <a:r>
              <a:rPr lang="nl-NL" dirty="0"/>
              <a:t>1840 kilometer</a:t>
            </a:r>
          </a:p>
          <a:p>
            <a:r>
              <a:rPr lang="nl-NL" sz="4000" dirty="0"/>
              <a:t>Dat is een enkele reis naar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FE17E599-A2AF-C249-A91C-2F76B1A6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457" y="2044179"/>
            <a:ext cx="7097305" cy="2327256"/>
          </a:xfrm>
          <a:prstGeom prst="rect">
            <a:avLst/>
          </a:prstGeom>
        </p:spPr>
      </p:pic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541A4E49-88A5-DC4A-A666-A9FEE0502D2C}"/>
              </a:ext>
            </a:extLst>
          </p:cNvPr>
          <p:cNvSpPr txBox="1">
            <a:spLocks/>
          </p:cNvSpPr>
          <p:nvPr/>
        </p:nvSpPr>
        <p:spPr>
          <a:xfrm>
            <a:off x="2559457" y="4474646"/>
            <a:ext cx="7121525" cy="1512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6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Galano Grotesque Alt SmBold It"/>
              </a:rPr>
              <a:t>Lissabon</a:t>
            </a:r>
            <a:endParaRPr lang="nl-NL" sz="4000" dirty="0"/>
          </a:p>
        </p:txBody>
      </p:sp>
      <p:pic>
        <p:nvPicPr>
          <p:cNvPr id="3" name="Picture 41">
            <a:extLst>
              <a:ext uri="{FF2B5EF4-FFF2-40B4-BE49-F238E27FC236}">
                <a16:creationId xmlns:a16="http://schemas.microsoft.com/office/drawing/2014/main" id="{17274E91-D99E-6DFB-3FFA-82E0E8540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2C5E4D-CAD3-F47E-9149-D5BD624CC36F}"/>
              </a:ext>
            </a:extLst>
          </p:cNvPr>
          <p:cNvGrpSpPr/>
          <p:nvPr/>
        </p:nvGrpSpPr>
        <p:grpSpPr>
          <a:xfrm>
            <a:off x="1879134" y="5963676"/>
            <a:ext cx="8483251" cy="630620"/>
            <a:chOff x="136633" y="2585545"/>
            <a:chExt cx="5044967" cy="630620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5DE058CD-62FD-419F-22AD-F0DBE147663D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81CFE450-B022-8D05-76AF-BCA9ECE08C19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Carpoolen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jullie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naar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de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uitwedstrijd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?</a:t>
              </a:r>
              <a:endParaRPr kumimoji="0" lang="en-NL" sz="26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30971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C3FF483-86D7-6B47-BFAB-68ED69BC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459" y="229445"/>
            <a:ext cx="5566732" cy="55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317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4CE87-DEF7-134A-929F-CB82C841F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5447" y="1964408"/>
            <a:ext cx="5071129" cy="1804507"/>
          </a:xfrm>
        </p:spPr>
        <p:txBody>
          <a:bodyPr/>
          <a:lstStyle/>
          <a:p>
            <a:r>
              <a:rPr lang="nl-NL" sz="3600" dirty="0">
                <a:solidFill>
                  <a:schemeClr val="tx1"/>
                </a:solidFill>
                <a:latin typeface="Galano Grotesque Alt SmBold It"/>
              </a:rPr>
              <a:t>Duurzame Sportaccommodaties</a:t>
            </a:r>
          </a:p>
          <a:p>
            <a:r>
              <a:rPr lang="nl-NL" sz="3600" dirty="0">
                <a:solidFill>
                  <a:srgbClr val="F14F01"/>
                </a:solidFill>
                <a:latin typeface="Galano Grotesque Alt SmBold It"/>
              </a:rPr>
              <a:t>Waarom?</a:t>
            </a:r>
          </a:p>
          <a:p>
            <a:endParaRPr lang="nl-NL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F918D-71F0-854F-AD10-DF024E1622D1}"/>
              </a:ext>
            </a:extLst>
          </p:cNvPr>
          <p:cNvSpPr txBox="1"/>
          <p:nvPr/>
        </p:nvSpPr>
        <p:spPr>
          <a:xfrm>
            <a:off x="-4411226" y="0"/>
            <a:ext cx="448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2C327F"/>
                </a:solidFill>
                <a:latin typeface="Galano Grotesque Alt SemiBold" pitchFamily="2" charset="77"/>
              </a:rPr>
              <a:t>Instructie: Sjabloon Slim Opgewekt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B5C53C-5731-3947-992A-E999EF5355BF}"/>
              </a:ext>
            </a:extLst>
          </p:cNvPr>
          <p:cNvCxnSpPr/>
          <p:nvPr/>
        </p:nvCxnSpPr>
        <p:spPr>
          <a:xfrm>
            <a:off x="-4310743" y="369332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47E841-7A31-DC45-8D36-319EC07E8CAD}"/>
              </a:ext>
            </a:extLst>
          </p:cNvPr>
          <p:cNvSpPr txBox="1"/>
          <p:nvPr/>
        </p:nvSpPr>
        <p:spPr>
          <a:xfrm>
            <a:off x="-4411226" y="584775"/>
            <a:ext cx="38786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2C327F"/>
                </a:solidFill>
                <a:latin typeface="Galano Grotesque Alt" pitchFamily="2" charset="77"/>
              </a:rPr>
              <a:t>Lettertype gebruik 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Zorg voor gebruik dat je het juiste lettertype ‘font’ geïnstalleerd hebt. Let op dat je de gehele fontfamilie installeert. 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Na installatie van het lettertype moet je alle office programma’s volledig afsluiten om het font ook te kunnen zien. Dit is eenmalig.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Huisstijl Font: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Galano</a:t>
            </a:r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 Alt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Grotesque</a:t>
            </a:r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Back up Font: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Arial</a:t>
            </a:r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Deze is standaard ingesteld in de presentatie als je deze bijvoorbeeld uit stuurt naar externen.</a:t>
            </a:r>
          </a:p>
          <a:p>
            <a:endParaRPr lang="nl-NL" sz="14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400" dirty="0">
              <a:solidFill>
                <a:srgbClr val="2C327F"/>
              </a:solidFill>
              <a:latin typeface="Galano Grotesque Alt Medium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B7D768-B13B-B847-B9E3-B3ED71478D08}"/>
              </a:ext>
            </a:extLst>
          </p:cNvPr>
          <p:cNvCxnSpPr/>
          <p:nvPr/>
        </p:nvCxnSpPr>
        <p:spPr>
          <a:xfrm>
            <a:off x="-4310743" y="3187687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4B9EDB-4B87-9542-89A3-E3A19FCBFDDC}"/>
              </a:ext>
            </a:extLst>
          </p:cNvPr>
          <p:cNvSpPr txBox="1"/>
          <p:nvPr/>
        </p:nvSpPr>
        <p:spPr>
          <a:xfrm>
            <a:off x="-4411226" y="3472867"/>
            <a:ext cx="38786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2C327F"/>
                </a:solidFill>
                <a:latin typeface="Galano Grotesque Alt" pitchFamily="2" charset="77"/>
              </a:rPr>
              <a:t>Hoe gebruik je de sjablonen: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In deze presentatie zijn een aantal standaard opgebouwde slides te vinden. Je kunt hier uit 2 opties kiezen:</a:t>
            </a:r>
          </a:p>
          <a:p>
            <a:pPr marL="342900" indent="-342900">
              <a:buAutoNum type="arabicPeriod"/>
            </a:pPr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Presentatie</a:t>
            </a:r>
          </a:p>
          <a:p>
            <a:pPr marL="342900" indent="-342900">
              <a:buAutoNum type="arabicPeriod"/>
            </a:pPr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Hand-out</a:t>
            </a:r>
          </a:p>
          <a:p>
            <a:pPr marL="342900" indent="-342900">
              <a:buAutoNum type="arabicPeriod"/>
            </a:pPr>
            <a:endParaRPr lang="nl-NL" sz="1100" dirty="0">
              <a:solidFill>
                <a:srgbClr val="2C327F"/>
              </a:solidFill>
              <a:latin typeface="Galano Grotesque Alt" pitchFamily="2" charset="77"/>
            </a:endParaRPr>
          </a:p>
          <a:p>
            <a:r>
              <a:rPr lang="nl-NL" sz="1100" b="1" dirty="0">
                <a:solidFill>
                  <a:srgbClr val="2C327F"/>
                </a:solidFill>
                <a:latin typeface="Galano Grotesque Alt Medium It" pitchFamily="2" charset="77"/>
              </a:rPr>
              <a:t>Presentatie slides: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De naam zegt het al deze zijn speciaal gemaakt voor presentaties. De bedoeling is dat je hier niet al teveel tekst in zet, maar wel korte opsommingen, titels en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bullets</a:t>
            </a:r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. Hou het vooral clean.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b="1" dirty="0">
                <a:solidFill>
                  <a:srgbClr val="2C327F"/>
                </a:solidFill>
                <a:latin typeface="Galano Grotesque Alt Medium It" pitchFamily="2" charset="77"/>
              </a:rPr>
              <a:t>Hand-out slides: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Heb je iets meer te vertellen en wil je dat dit ook nog na te lezen is? Pak dan de hand-out slides. Deze zijn zo opgebouwd dat ze rustiger ogen en je ook meer tekst en afbeeldingen kwijt kunt. 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702270-BD16-784C-A283-629CC964C1C1}"/>
              </a:ext>
            </a:extLst>
          </p:cNvPr>
          <p:cNvCxnSpPr/>
          <p:nvPr/>
        </p:nvCxnSpPr>
        <p:spPr>
          <a:xfrm>
            <a:off x="-4310743" y="6746478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D0DB3D4-AC19-0442-AC39-EA910546E5DA}"/>
              </a:ext>
            </a:extLst>
          </p:cNvPr>
          <p:cNvSpPr txBox="1"/>
          <p:nvPr/>
        </p:nvSpPr>
        <p:spPr>
          <a:xfrm>
            <a:off x="-4421274" y="6950742"/>
            <a:ext cx="3878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>
                <a:solidFill>
                  <a:srgbClr val="2C327F"/>
                </a:solidFill>
                <a:latin typeface="Galano Grotesque Alt Medium" pitchFamily="2" charset="77"/>
              </a:rPr>
              <a:t>Via Home -&gt; nieuwe slide /new slide kun je slides toevoegen. Wil je snel wisselen van slide dan kun je deze aanpassen via Home -&gt; Indeling/Lay-out</a:t>
            </a:r>
          </a:p>
          <a:p>
            <a:endParaRPr lang="nl-NL" sz="110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>
                <a:solidFill>
                  <a:srgbClr val="2C327F"/>
                </a:solidFill>
                <a:latin typeface="Galano Grotesque Alt Medium" pitchFamily="2" charset="77"/>
              </a:rPr>
              <a:t>Via de Indeling/Lay-out pagina zie je ook een klein overzicht van alle beschikbare slides. </a:t>
            </a:r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30354DCA-CBC8-F07E-3B6E-B16344FD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9" y="184666"/>
            <a:ext cx="1704656" cy="716559"/>
          </a:xfrm>
          <a:prstGeom prst="rect">
            <a:avLst/>
          </a:prstGeom>
        </p:spPr>
      </p:pic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B065B43-1E16-692E-7136-0E86D9639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186" y="9648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6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D9CBAC5E-8929-A649-AF1E-15F42E784957}"/>
              </a:ext>
            </a:extLst>
          </p:cNvPr>
          <p:cNvSpPr txBox="1">
            <a:spLocks/>
          </p:cNvSpPr>
          <p:nvPr/>
        </p:nvSpPr>
        <p:spPr>
          <a:xfrm>
            <a:off x="780028" y="167020"/>
            <a:ext cx="10011159" cy="487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Routekaart </a:t>
            </a:r>
          </a:p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Verduurzaming Sport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B9C3D422-F786-2F92-9605-97B6D291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4AA49F3-579D-41A2-DF97-19FE4D78C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186" y="96480"/>
            <a:ext cx="2101368" cy="5457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09304B-0DEF-0A93-66D6-9419023EB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612" y="1465275"/>
            <a:ext cx="9700479" cy="42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1285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">
            <a:extLst>
              <a:ext uri="{FF2B5EF4-FFF2-40B4-BE49-F238E27FC236}">
                <a16:creationId xmlns:a16="http://schemas.microsoft.com/office/drawing/2014/main" id="{12A590FD-C549-47EE-B3F7-44F5F640D5C2}"/>
              </a:ext>
            </a:extLst>
          </p:cNvPr>
          <p:cNvGrpSpPr/>
          <p:nvPr/>
        </p:nvGrpSpPr>
        <p:grpSpPr>
          <a:xfrm>
            <a:off x="882029" y="1989479"/>
            <a:ext cx="10345296" cy="2879542"/>
            <a:chOff x="882029" y="1942141"/>
            <a:chExt cx="10345296" cy="2879542"/>
          </a:xfrm>
        </p:grpSpPr>
        <p:pic>
          <p:nvPicPr>
            <p:cNvPr id="45" name="Picture 3" descr="A close up of a sign&#10;&#10;Description automatically generated">
              <a:extLst>
                <a:ext uri="{FF2B5EF4-FFF2-40B4-BE49-F238E27FC236}">
                  <a16:creationId xmlns:a16="http://schemas.microsoft.com/office/drawing/2014/main" id="{7B83AD9B-0662-4B74-AD74-479EB6287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940" y="2544761"/>
              <a:ext cx="1125669" cy="1125669"/>
            </a:xfrm>
            <a:prstGeom prst="rect">
              <a:avLst/>
            </a:prstGeom>
          </p:spPr>
        </p:pic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A1EE4B9-9C17-4935-9AA6-16475BFAC024}"/>
                </a:ext>
              </a:extLst>
            </p:cNvPr>
            <p:cNvSpPr/>
            <p:nvPr/>
          </p:nvSpPr>
          <p:spPr>
            <a:xfrm>
              <a:off x="2436557" y="1977200"/>
              <a:ext cx="630621" cy="630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101DEEB2-6327-480C-BD9E-52E9FF22BAE1}"/>
                </a:ext>
              </a:extLst>
            </p:cNvPr>
            <p:cNvSpPr txBox="1"/>
            <p:nvPr/>
          </p:nvSpPr>
          <p:spPr>
            <a:xfrm>
              <a:off x="2556574" y="1974763"/>
              <a:ext cx="47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4000" b="1" dirty="0">
                  <a:solidFill>
                    <a:schemeClr val="bg1"/>
                  </a:solidFill>
                  <a:latin typeface="Galano Grotesque SemiBold" pitchFamily="2" charset="77"/>
                </a:rPr>
                <a:t>1</a:t>
              </a:r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14C22445-9185-4EFF-8E06-969D97492A3B}"/>
                </a:ext>
              </a:extLst>
            </p:cNvPr>
            <p:cNvSpPr txBox="1"/>
            <p:nvPr/>
          </p:nvSpPr>
          <p:spPr>
            <a:xfrm>
              <a:off x="882029" y="4175352"/>
              <a:ext cx="1875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1200" b="1" dirty="0">
                  <a:latin typeface="Galano Grotesque Alt" pitchFamily="2" charset="77"/>
                </a:rPr>
                <a:t>alle sportaccomodaties CO</a:t>
              </a:r>
              <a:r>
                <a:rPr lang="en-NL" sz="1200" b="1" baseline="-25000" dirty="0">
                  <a:latin typeface="Galano Grotesque Alt" pitchFamily="2" charset="77"/>
                </a:rPr>
                <a:t>2</a:t>
              </a:r>
              <a:r>
                <a:rPr lang="en-NL" sz="1200" b="1" dirty="0">
                  <a:latin typeface="Galano Grotesque Alt" pitchFamily="2" charset="77"/>
                </a:rPr>
                <a:t> -arm</a:t>
              </a:r>
            </a:p>
          </p:txBody>
        </p:sp>
        <p:grpSp>
          <p:nvGrpSpPr>
            <p:cNvPr id="49" name="Group 15">
              <a:extLst>
                <a:ext uri="{FF2B5EF4-FFF2-40B4-BE49-F238E27FC236}">
                  <a16:creationId xmlns:a16="http://schemas.microsoft.com/office/drawing/2014/main" id="{90E3A9A3-7FFF-43FF-9F00-0EA9842D2FF2}"/>
                </a:ext>
              </a:extLst>
            </p:cNvPr>
            <p:cNvGrpSpPr/>
            <p:nvPr/>
          </p:nvGrpSpPr>
          <p:grpSpPr>
            <a:xfrm>
              <a:off x="1011677" y="2321827"/>
              <a:ext cx="1703216" cy="1703216"/>
              <a:chOff x="1011677" y="2321827"/>
              <a:chExt cx="1703216" cy="1703216"/>
            </a:xfrm>
          </p:grpSpPr>
          <p:sp>
            <p:nvSpPr>
              <p:cNvPr id="80" name="Oval 12">
                <a:extLst>
                  <a:ext uri="{FF2B5EF4-FFF2-40B4-BE49-F238E27FC236}">
                    <a16:creationId xmlns:a16="http://schemas.microsoft.com/office/drawing/2014/main" id="{EE4B31D9-5985-40ED-957B-6ECE97C87217}"/>
                  </a:ext>
                </a:extLst>
              </p:cNvPr>
              <p:cNvSpPr/>
              <p:nvPr/>
            </p:nvSpPr>
            <p:spPr>
              <a:xfrm>
                <a:off x="1011677" y="2321827"/>
                <a:ext cx="1703216" cy="1703216"/>
              </a:xfrm>
              <a:prstGeom prst="ellipse">
                <a:avLst/>
              </a:prstGeom>
              <a:noFill/>
              <a:ln w="762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81" name="Straight Connector 14">
                <a:extLst>
                  <a:ext uri="{FF2B5EF4-FFF2-40B4-BE49-F238E27FC236}">
                    <a16:creationId xmlns:a16="http://schemas.microsoft.com/office/drawing/2014/main" id="{9DA295CD-0BFA-4B01-8772-10E900E71AF4}"/>
                  </a:ext>
                </a:extLst>
              </p:cNvPr>
              <p:cNvCxnSpPr>
                <a:stCxn id="80" idx="3"/>
                <a:endCxn id="80" idx="7"/>
              </p:cNvCxnSpPr>
              <p:nvPr/>
            </p:nvCxnSpPr>
            <p:spPr>
              <a:xfrm flipV="1">
                <a:off x="1261107" y="2571257"/>
                <a:ext cx="1204356" cy="1204356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39">
              <a:extLst>
                <a:ext uri="{FF2B5EF4-FFF2-40B4-BE49-F238E27FC236}">
                  <a16:creationId xmlns:a16="http://schemas.microsoft.com/office/drawing/2014/main" id="{842E210F-CC59-4CDB-8079-B1998A8540D5}"/>
                </a:ext>
              </a:extLst>
            </p:cNvPr>
            <p:cNvGrpSpPr/>
            <p:nvPr/>
          </p:nvGrpSpPr>
          <p:grpSpPr>
            <a:xfrm>
              <a:off x="4249524" y="2640453"/>
              <a:ext cx="1241554" cy="1505201"/>
              <a:chOff x="4249524" y="2640453"/>
              <a:chExt cx="1267920" cy="1537165"/>
            </a:xfrm>
          </p:grpSpPr>
          <p:sp>
            <p:nvSpPr>
              <p:cNvPr id="73" name="Rounded Rectangle 16">
                <a:extLst>
                  <a:ext uri="{FF2B5EF4-FFF2-40B4-BE49-F238E27FC236}">
                    <a16:creationId xmlns:a16="http://schemas.microsoft.com/office/drawing/2014/main" id="{231DDF04-89D3-47B7-8BF3-75F4D2B8EEB2}"/>
                  </a:ext>
                </a:extLst>
              </p:cNvPr>
              <p:cNvSpPr/>
              <p:nvPr/>
            </p:nvSpPr>
            <p:spPr>
              <a:xfrm>
                <a:off x="4312251" y="2647467"/>
                <a:ext cx="840828" cy="123085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4" name="Rounded Rectangle 21">
                <a:extLst>
                  <a:ext uri="{FF2B5EF4-FFF2-40B4-BE49-F238E27FC236}">
                    <a16:creationId xmlns:a16="http://schemas.microsoft.com/office/drawing/2014/main" id="{0E34074A-F210-432B-B093-D3D2ED1AED1A}"/>
                  </a:ext>
                </a:extLst>
              </p:cNvPr>
              <p:cNvSpPr/>
              <p:nvPr/>
            </p:nvSpPr>
            <p:spPr>
              <a:xfrm>
                <a:off x="4249524" y="3166492"/>
                <a:ext cx="958117" cy="14014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5" name="Rounded Rectangle 22">
                <a:extLst>
                  <a:ext uri="{FF2B5EF4-FFF2-40B4-BE49-F238E27FC236}">
                    <a16:creationId xmlns:a16="http://schemas.microsoft.com/office/drawing/2014/main" id="{621A1262-B915-4458-A45F-B3D27CDCEDF7}"/>
                  </a:ext>
                </a:extLst>
              </p:cNvPr>
              <p:cNvSpPr/>
              <p:nvPr/>
            </p:nvSpPr>
            <p:spPr>
              <a:xfrm>
                <a:off x="4249524" y="2640453"/>
                <a:ext cx="958117" cy="14014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6" name="Rounded Rectangle 23">
                <a:extLst>
                  <a:ext uri="{FF2B5EF4-FFF2-40B4-BE49-F238E27FC236}">
                    <a16:creationId xmlns:a16="http://schemas.microsoft.com/office/drawing/2014/main" id="{C65BAA81-02B1-4DFE-968F-9AD7EEFEC568}"/>
                  </a:ext>
                </a:extLst>
              </p:cNvPr>
              <p:cNvSpPr/>
              <p:nvPr/>
            </p:nvSpPr>
            <p:spPr>
              <a:xfrm>
                <a:off x="4249524" y="3745185"/>
                <a:ext cx="958117" cy="14014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77" name="Group 38">
                <a:extLst>
                  <a:ext uri="{FF2B5EF4-FFF2-40B4-BE49-F238E27FC236}">
                    <a16:creationId xmlns:a16="http://schemas.microsoft.com/office/drawing/2014/main" id="{2EDFC7BC-4364-4A0D-B120-84132ED25C7D}"/>
                  </a:ext>
                </a:extLst>
              </p:cNvPr>
              <p:cNvGrpSpPr/>
              <p:nvPr/>
            </p:nvGrpSpPr>
            <p:grpSpPr>
              <a:xfrm>
                <a:off x="4720804" y="3373762"/>
                <a:ext cx="796640" cy="803856"/>
                <a:chOff x="4720804" y="3373762"/>
                <a:chExt cx="796640" cy="803856"/>
              </a:xfrm>
            </p:grpSpPr>
            <p:sp>
              <p:nvSpPr>
                <p:cNvPr id="78" name="Oval 30">
                  <a:extLst>
                    <a:ext uri="{FF2B5EF4-FFF2-40B4-BE49-F238E27FC236}">
                      <a16:creationId xmlns:a16="http://schemas.microsoft.com/office/drawing/2014/main" id="{E9C80F36-0EC3-45E8-8DEA-2816930C841A}"/>
                    </a:ext>
                  </a:extLst>
                </p:cNvPr>
                <p:cNvSpPr/>
                <p:nvPr/>
              </p:nvSpPr>
              <p:spPr>
                <a:xfrm>
                  <a:off x="4720804" y="3380978"/>
                  <a:ext cx="796640" cy="7966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pic>
              <p:nvPicPr>
                <p:cNvPr id="79" name="Picture 32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A4F24964-75CF-4FA4-9210-0833732B5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90745" y="3373762"/>
                  <a:ext cx="675632" cy="6005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1" name="Group 33">
              <a:extLst>
                <a:ext uri="{FF2B5EF4-FFF2-40B4-BE49-F238E27FC236}">
                  <a16:creationId xmlns:a16="http://schemas.microsoft.com/office/drawing/2014/main" id="{3EEDCDB1-B8E4-42B0-A164-0598D04BBC33}"/>
                </a:ext>
              </a:extLst>
            </p:cNvPr>
            <p:cNvGrpSpPr/>
            <p:nvPr/>
          </p:nvGrpSpPr>
          <p:grpSpPr>
            <a:xfrm>
              <a:off x="3840489" y="2398342"/>
              <a:ext cx="1703216" cy="1703216"/>
              <a:chOff x="1011677" y="2321827"/>
              <a:chExt cx="1703216" cy="1703216"/>
            </a:xfrm>
          </p:grpSpPr>
          <p:sp>
            <p:nvSpPr>
              <p:cNvPr id="71" name="Oval 34">
                <a:extLst>
                  <a:ext uri="{FF2B5EF4-FFF2-40B4-BE49-F238E27FC236}">
                    <a16:creationId xmlns:a16="http://schemas.microsoft.com/office/drawing/2014/main" id="{C97C1A0C-47EE-4DF1-A1EE-4BBD4D122430}"/>
                  </a:ext>
                </a:extLst>
              </p:cNvPr>
              <p:cNvSpPr/>
              <p:nvPr/>
            </p:nvSpPr>
            <p:spPr>
              <a:xfrm>
                <a:off x="1011677" y="2321827"/>
                <a:ext cx="1703216" cy="1703216"/>
              </a:xfrm>
              <a:prstGeom prst="ellipse">
                <a:avLst/>
              </a:prstGeom>
              <a:noFill/>
              <a:ln w="762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id="{80F97D1F-74BC-4FF3-AE1D-15C51B17F19C}"/>
                  </a:ext>
                </a:extLst>
              </p:cNvPr>
              <p:cNvCxnSpPr>
                <a:stCxn id="71" idx="3"/>
                <a:endCxn id="71" idx="7"/>
              </p:cNvCxnSpPr>
              <p:nvPr/>
            </p:nvCxnSpPr>
            <p:spPr>
              <a:xfrm flipV="1">
                <a:off x="1261107" y="2571257"/>
                <a:ext cx="1204356" cy="1204356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40">
              <a:extLst>
                <a:ext uri="{FF2B5EF4-FFF2-40B4-BE49-F238E27FC236}">
                  <a16:creationId xmlns:a16="http://schemas.microsoft.com/office/drawing/2014/main" id="{B4BCADF6-C70D-4AD8-8DB9-B95C9958823E}"/>
                </a:ext>
              </a:extLst>
            </p:cNvPr>
            <p:cNvSpPr/>
            <p:nvPr/>
          </p:nvSpPr>
          <p:spPr>
            <a:xfrm>
              <a:off x="5237790" y="1944578"/>
              <a:ext cx="630621" cy="630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TextBox 41">
              <a:extLst>
                <a:ext uri="{FF2B5EF4-FFF2-40B4-BE49-F238E27FC236}">
                  <a16:creationId xmlns:a16="http://schemas.microsoft.com/office/drawing/2014/main" id="{C6A7A0E0-CB4C-439C-8FDA-A758FD2BB8A0}"/>
                </a:ext>
              </a:extLst>
            </p:cNvPr>
            <p:cNvSpPr txBox="1"/>
            <p:nvPr/>
          </p:nvSpPr>
          <p:spPr>
            <a:xfrm>
              <a:off x="5337083" y="1942141"/>
              <a:ext cx="498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4000" b="1" dirty="0">
                  <a:solidFill>
                    <a:schemeClr val="bg1"/>
                  </a:solidFill>
                  <a:latin typeface="Galano Grotesque SemiBold" pitchFamily="2" charset="77"/>
                </a:rPr>
                <a:t>2</a:t>
              </a:r>
            </a:p>
          </p:txBody>
        </p:sp>
        <p:sp>
          <p:nvSpPr>
            <p:cNvPr id="54" name="TextBox 42">
              <a:extLst>
                <a:ext uri="{FF2B5EF4-FFF2-40B4-BE49-F238E27FC236}">
                  <a16:creationId xmlns:a16="http://schemas.microsoft.com/office/drawing/2014/main" id="{B65870BF-BDDB-4EDC-A1CE-D356A444705F}"/>
                </a:ext>
              </a:extLst>
            </p:cNvPr>
            <p:cNvSpPr txBox="1"/>
            <p:nvPr/>
          </p:nvSpPr>
          <p:spPr>
            <a:xfrm>
              <a:off x="3840489" y="4175351"/>
              <a:ext cx="1875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Galano Grotesque Alt" pitchFamily="2" charset="77"/>
                </a:rPr>
                <a:t>g</a:t>
              </a:r>
              <a:r>
                <a:rPr lang="en-NL" sz="1200" b="1" dirty="0">
                  <a:latin typeface="Galano Grotesque Alt" pitchFamily="2" charset="77"/>
                </a:rPr>
                <a:t>een gewasbeschermings-middelen</a:t>
              </a:r>
            </a:p>
          </p:txBody>
        </p:sp>
        <p:pic>
          <p:nvPicPr>
            <p:cNvPr id="55" name="Picture 46">
              <a:extLst>
                <a:ext uri="{FF2B5EF4-FFF2-40B4-BE49-F238E27FC236}">
                  <a16:creationId xmlns:a16="http://schemas.microsoft.com/office/drawing/2014/main" id="{4E60C324-6D67-453E-877C-BF054AB2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9834" y="2720614"/>
              <a:ext cx="1069502" cy="1035002"/>
            </a:xfrm>
            <a:prstGeom prst="rect">
              <a:avLst/>
            </a:prstGeom>
          </p:spPr>
        </p:pic>
        <p:sp>
          <p:nvSpPr>
            <p:cNvPr id="56" name="Oval 48">
              <a:extLst>
                <a:ext uri="{FF2B5EF4-FFF2-40B4-BE49-F238E27FC236}">
                  <a16:creationId xmlns:a16="http://schemas.microsoft.com/office/drawing/2014/main" id="{A11D9734-7A00-44D9-A791-5DB1E38DB612}"/>
                </a:ext>
              </a:extLst>
            </p:cNvPr>
            <p:cNvSpPr/>
            <p:nvPr/>
          </p:nvSpPr>
          <p:spPr>
            <a:xfrm>
              <a:off x="6542977" y="2372562"/>
              <a:ext cx="1703216" cy="1703216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7" name="Oval 50">
              <a:extLst>
                <a:ext uri="{FF2B5EF4-FFF2-40B4-BE49-F238E27FC236}">
                  <a16:creationId xmlns:a16="http://schemas.microsoft.com/office/drawing/2014/main" id="{CA834FE8-3444-4CBD-9469-50042D1C04D7}"/>
                </a:ext>
              </a:extLst>
            </p:cNvPr>
            <p:cNvSpPr/>
            <p:nvPr/>
          </p:nvSpPr>
          <p:spPr>
            <a:xfrm>
              <a:off x="8026504" y="1977200"/>
              <a:ext cx="630621" cy="630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8" name="TextBox 51">
              <a:extLst>
                <a:ext uri="{FF2B5EF4-FFF2-40B4-BE49-F238E27FC236}">
                  <a16:creationId xmlns:a16="http://schemas.microsoft.com/office/drawing/2014/main" id="{BC3D193D-06F7-4579-9835-E19088E4503C}"/>
                </a:ext>
              </a:extLst>
            </p:cNvPr>
            <p:cNvSpPr txBox="1"/>
            <p:nvPr/>
          </p:nvSpPr>
          <p:spPr>
            <a:xfrm>
              <a:off x="8026504" y="1974763"/>
              <a:ext cx="597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4000" b="1" dirty="0">
                  <a:solidFill>
                    <a:schemeClr val="bg1"/>
                  </a:solidFill>
                  <a:latin typeface="Galano Grotesque SemiBold" pitchFamily="2" charset="77"/>
                </a:rPr>
                <a:t>3</a:t>
              </a:r>
            </a:p>
          </p:txBody>
        </p:sp>
        <p:sp>
          <p:nvSpPr>
            <p:cNvPr id="59" name="TextBox 52">
              <a:extLst>
                <a:ext uri="{FF2B5EF4-FFF2-40B4-BE49-F238E27FC236}">
                  <a16:creationId xmlns:a16="http://schemas.microsoft.com/office/drawing/2014/main" id="{AE12A0D8-4676-4912-B76C-A74088A138DE}"/>
                </a:ext>
              </a:extLst>
            </p:cNvPr>
            <p:cNvSpPr txBox="1"/>
            <p:nvPr/>
          </p:nvSpPr>
          <p:spPr>
            <a:xfrm>
              <a:off x="6509035" y="4267683"/>
              <a:ext cx="1875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>
                  <a:latin typeface="Galano Grotesque Alt" pitchFamily="2" charset="77"/>
                </a:rPr>
                <a:t>gebruik circulaire materialen</a:t>
              </a:r>
              <a:endParaRPr lang="en-NL" sz="1200" b="1" dirty="0">
                <a:latin typeface="Galano Grotesque Alt" pitchFamily="2" charset="77"/>
              </a:endParaRPr>
            </a:p>
          </p:txBody>
        </p:sp>
        <p:sp>
          <p:nvSpPr>
            <p:cNvPr id="60" name="Oval 53">
              <a:extLst>
                <a:ext uri="{FF2B5EF4-FFF2-40B4-BE49-F238E27FC236}">
                  <a16:creationId xmlns:a16="http://schemas.microsoft.com/office/drawing/2014/main" id="{37529443-0139-4261-9408-59B21A2A47E6}"/>
                </a:ext>
              </a:extLst>
            </p:cNvPr>
            <p:cNvSpPr/>
            <p:nvPr/>
          </p:nvSpPr>
          <p:spPr>
            <a:xfrm>
              <a:off x="9206027" y="2406906"/>
              <a:ext cx="1703216" cy="1703216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61" name="Straight Connector 55">
              <a:extLst>
                <a:ext uri="{FF2B5EF4-FFF2-40B4-BE49-F238E27FC236}">
                  <a16:creationId xmlns:a16="http://schemas.microsoft.com/office/drawing/2014/main" id="{4926EC0C-FB9B-4760-8EB5-D12527E2B2EF}"/>
                </a:ext>
              </a:extLst>
            </p:cNvPr>
            <p:cNvCxnSpPr>
              <a:stCxn id="60" idx="2"/>
              <a:endCxn id="60" idx="6"/>
            </p:cNvCxnSpPr>
            <p:nvPr/>
          </p:nvCxnSpPr>
          <p:spPr>
            <a:xfrm>
              <a:off x="9206027" y="3258514"/>
              <a:ext cx="1703216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56">
              <a:extLst>
                <a:ext uri="{FF2B5EF4-FFF2-40B4-BE49-F238E27FC236}">
                  <a16:creationId xmlns:a16="http://schemas.microsoft.com/office/drawing/2014/main" id="{15C88339-54FC-4CEB-8CD6-005BB2596DCF}"/>
                </a:ext>
              </a:extLst>
            </p:cNvPr>
            <p:cNvSpPr/>
            <p:nvPr/>
          </p:nvSpPr>
          <p:spPr>
            <a:xfrm>
              <a:off x="9745884" y="3107595"/>
              <a:ext cx="659757" cy="142355"/>
            </a:xfrm>
            <a:prstGeom prst="rect">
              <a:avLst/>
            </a:prstGeom>
            <a:solidFill>
              <a:schemeClr val="bg1"/>
            </a:solidFill>
            <a:ln w="53975" cmpd="sng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3" name="Trapezium 62">
              <a:extLst>
                <a:ext uri="{FF2B5EF4-FFF2-40B4-BE49-F238E27FC236}">
                  <a16:creationId xmlns:a16="http://schemas.microsoft.com/office/drawing/2014/main" id="{5E90417F-FF02-41AB-8110-C43DF159D692}"/>
                </a:ext>
              </a:extLst>
            </p:cNvPr>
            <p:cNvSpPr/>
            <p:nvPr/>
          </p:nvSpPr>
          <p:spPr>
            <a:xfrm>
              <a:off x="9572263" y="3249950"/>
              <a:ext cx="983848" cy="179050"/>
            </a:xfrm>
            <a:prstGeom prst="trapezoid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64" name="Straight Connector 60">
              <a:extLst>
                <a:ext uri="{FF2B5EF4-FFF2-40B4-BE49-F238E27FC236}">
                  <a16:creationId xmlns:a16="http://schemas.microsoft.com/office/drawing/2014/main" id="{508ED44D-E66F-4699-8310-B4BD7C1FAF3C}"/>
                </a:ext>
              </a:extLst>
            </p:cNvPr>
            <p:cNvCxnSpPr/>
            <p:nvPr/>
          </p:nvCxnSpPr>
          <p:spPr>
            <a:xfrm flipH="1">
              <a:off x="9329195" y="3238115"/>
              <a:ext cx="127321" cy="414435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1E607B-0F68-4388-B15F-6C27863C213A}"/>
                </a:ext>
              </a:extLst>
            </p:cNvPr>
            <p:cNvCxnSpPr/>
            <p:nvPr/>
          </p:nvCxnSpPr>
          <p:spPr>
            <a:xfrm>
              <a:off x="10671858" y="3258514"/>
              <a:ext cx="138896" cy="394036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A0B1BA06-4EF5-4D30-922A-8456FC8F2E88}"/>
                </a:ext>
              </a:extLst>
            </p:cNvPr>
            <p:cNvSpPr/>
            <p:nvPr/>
          </p:nvSpPr>
          <p:spPr>
            <a:xfrm>
              <a:off x="9676227" y="3894100"/>
              <a:ext cx="786778" cy="130944"/>
            </a:xfrm>
            <a:custGeom>
              <a:avLst/>
              <a:gdLst>
                <a:gd name="connsiteX0" fmla="*/ 0 w 927151"/>
                <a:gd name="connsiteY0" fmla="*/ 104905 h 139845"/>
                <a:gd name="connsiteX1" fmla="*/ 266218 w 927151"/>
                <a:gd name="connsiteY1" fmla="*/ 12308 h 139845"/>
                <a:gd name="connsiteX2" fmla="*/ 601884 w 927151"/>
                <a:gd name="connsiteY2" fmla="*/ 12308 h 139845"/>
                <a:gd name="connsiteX3" fmla="*/ 879676 w 927151"/>
                <a:gd name="connsiteY3" fmla="*/ 116480 h 139845"/>
                <a:gd name="connsiteX4" fmla="*/ 925975 w 927151"/>
                <a:gd name="connsiteY4" fmla="*/ 139629 h 139845"/>
                <a:gd name="connsiteX5" fmla="*/ 868102 w 927151"/>
                <a:gd name="connsiteY5" fmla="*/ 128055 h 139845"/>
                <a:gd name="connsiteX6" fmla="*/ 902826 w 927151"/>
                <a:gd name="connsiteY6" fmla="*/ 128055 h 13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151" h="139845">
                  <a:moveTo>
                    <a:pt x="0" y="104905"/>
                  </a:moveTo>
                  <a:cubicBezTo>
                    <a:pt x="82952" y="66323"/>
                    <a:pt x="165904" y="27741"/>
                    <a:pt x="266218" y="12308"/>
                  </a:cubicBezTo>
                  <a:cubicBezTo>
                    <a:pt x="366532" y="-3125"/>
                    <a:pt x="499641" y="-5054"/>
                    <a:pt x="601884" y="12308"/>
                  </a:cubicBezTo>
                  <a:cubicBezTo>
                    <a:pt x="704127" y="29670"/>
                    <a:pt x="825661" y="95260"/>
                    <a:pt x="879676" y="116480"/>
                  </a:cubicBezTo>
                  <a:cubicBezTo>
                    <a:pt x="933691" y="137700"/>
                    <a:pt x="927904" y="137700"/>
                    <a:pt x="925975" y="139629"/>
                  </a:cubicBezTo>
                  <a:cubicBezTo>
                    <a:pt x="924046" y="141558"/>
                    <a:pt x="871960" y="129984"/>
                    <a:pt x="868102" y="128055"/>
                  </a:cubicBezTo>
                  <a:cubicBezTo>
                    <a:pt x="864244" y="126126"/>
                    <a:pt x="883535" y="127090"/>
                    <a:pt x="902826" y="128055"/>
                  </a:cubicBezTo>
                </a:path>
              </a:pathLst>
            </a:cu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11AF41C2-D1DF-4B96-A12A-574DFC5A9D09}"/>
                </a:ext>
              </a:extLst>
            </p:cNvPr>
            <p:cNvSpPr/>
            <p:nvPr/>
          </p:nvSpPr>
          <p:spPr>
            <a:xfrm>
              <a:off x="9889341" y="2596083"/>
              <a:ext cx="349692" cy="349692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03C41C4C-7AB6-4581-856F-C60DCA2C637A}"/>
                </a:ext>
              </a:extLst>
            </p:cNvPr>
            <p:cNvSpPr/>
            <p:nvPr/>
          </p:nvSpPr>
          <p:spPr>
            <a:xfrm>
              <a:off x="10596704" y="1950572"/>
              <a:ext cx="630621" cy="6306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9" name="TextBox 71">
              <a:extLst>
                <a:ext uri="{FF2B5EF4-FFF2-40B4-BE49-F238E27FC236}">
                  <a16:creationId xmlns:a16="http://schemas.microsoft.com/office/drawing/2014/main" id="{D432CBF7-4D60-49AF-B3B8-D8C37DA32831}"/>
                </a:ext>
              </a:extLst>
            </p:cNvPr>
            <p:cNvSpPr txBox="1"/>
            <p:nvPr/>
          </p:nvSpPr>
          <p:spPr>
            <a:xfrm>
              <a:off x="10596704" y="1948135"/>
              <a:ext cx="597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4000" b="1" dirty="0">
                  <a:solidFill>
                    <a:schemeClr val="bg1"/>
                  </a:solidFill>
                  <a:latin typeface="Galano Grotesque SemiBold" pitchFamily="2" charset="77"/>
                </a:rPr>
                <a:t>4</a:t>
              </a:r>
            </a:p>
          </p:txBody>
        </p:sp>
        <p:sp>
          <p:nvSpPr>
            <p:cNvPr id="70" name="TextBox 72">
              <a:extLst>
                <a:ext uri="{FF2B5EF4-FFF2-40B4-BE49-F238E27FC236}">
                  <a16:creationId xmlns:a16="http://schemas.microsoft.com/office/drawing/2014/main" id="{DDD4BB45-3594-4259-9B41-FE9B4DF7E1FC}"/>
                </a:ext>
              </a:extLst>
            </p:cNvPr>
            <p:cNvSpPr txBox="1"/>
            <p:nvPr/>
          </p:nvSpPr>
          <p:spPr>
            <a:xfrm>
              <a:off x="9133283" y="4229078"/>
              <a:ext cx="1875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 err="1">
                  <a:latin typeface="Galano Grotesque Alt" pitchFamily="2" charset="77"/>
                </a:rPr>
                <a:t>klimaatadaptieve</a:t>
              </a:r>
              <a:br>
                <a:rPr lang="nl-NL" sz="1200" b="1" dirty="0">
                  <a:latin typeface="Galano Grotesque Alt" pitchFamily="2" charset="77"/>
                </a:rPr>
              </a:br>
              <a:r>
                <a:rPr lang="nl-NL" sz="1200" b="1" dirty="0">
                  <a:latin typeface="Galano Grotesque Alt" pitchFamily="2" charset="77"/>
                </a:rPr>
                <a:t>sportomgeving</a:t>
              </a:r>
              <a:endParaRPr lang="en-NL" sz="1200" b="1" dirty="0">
                <a:latin typeface="Galano Grotesque Alt" pitchFamily="2" charset="77"/>
              </a:endParaRPr>
            </a:p>
          </p:txBody>
        </p:sp>
      </p:grpSp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D9CBAC5E-8929-A649-AF1E-15F42E784957}"/>
              </a:ext>
            </a:extLst>
          </p:cNvPr>
          <p:cNvSpPr txBox="1">
            <a:spLocks/>
          </p:cNvSpPr>
          <p:nvPr/>
        </p:nvSpPr>
        <p:spPr>
          <a:xfrm>
            <a:off x="1266814" y="122924"/>
            <a:ext cx="10011159" cy="487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Ambities Routekaart </a:t>
            </a:r>
          </a:p>
          <a:p>
            <a:pPr marL="0" indent="0" algn="ctr">
              <a:buNone/>
            </a:pPr>
            <a:r>
              <a:rPr lang="nl-NL" sz="4000" dirty="0">
                <a:latin typeface="Galano Grotesque Alt SmBold It"/>
              </a:rPr>
              <a:t>Verduurzaming Sport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B9C3D422-F786-2F92-9605-97B6D2917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4AA49F3-579D-41A2-DF97-19FE4D78C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0641" y="16702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453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8">
            <a:extLst>
              <a:ext uri="{FF2B5EF4-FFF2-40B4-BE49-F238E27FC236}">
                <a16:creationId xmlns:a16="http://schemas.microsoft.com/office/drawing/2014/main" id="{9E9B40A4-7A65-414F-8332-1FA1E2B81F2C}"/>
              </a:ext>
            </a:extLst>
          </p:cNvPr>
          <p:cNvGrpSpPr/>
          <p:nvPr/>
        </p:nvGrpSpPr>
        <p:grpSpPr>
          <a:xfrm>
            <a:off x="1192131" y="467005"/>
            <a:ext cx="5902438" cy="5373262"/>
            <a:chOff x="698636" y="740103"/>
            <a:chExt cx="5902438" cy="5373262"/>
          </a:xfrm>
        </p:grpSpPr>
        <p:sp>
          <p:nvSpPr>
            <p:cNvPr id="82" name="Pie 3">
              <a:extLst>
                <a:ext uri="{FF2B5EF4-FFF2-40B4-BE49-F238E27FC236}">
                  <a16:creationId xmlns:a16="http://schemas.microsoft.com/office/drawing/2014/main" id="{804997F4-FBAF-40BE-8FE8-B3CE7B37D988}"/>
                </a:ext>
              </a:extLst>
            </p:cNvPr>
            <p:cNvSpPr/>
            <p:nvPr/>
          </p:nvSpPr>
          <p:spPr>
            <a:xfrm>
              <a:off x="2093621" y="1878521"/>
              <a:ext cx="2669627" cy="2669627"/>
            </a:xfrm>
            <a:prstGeom prst="pie">
              <a:avLst>
                <a:gd name="adj1" fmla="val 1853309"/>
                <a:gd name="adj2" fmla="val 162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C52C4905-D3A0-4B87-A765-7CD7CFC9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9611" y="2446253"/>
              <a:ext cx="657645" cy="957874"/>
            </a:xfrm>
            <a:prstGeom prst="rect">
              <a:avLst/>
            </a:prstGeom>
          </p:spPr>
        </p:pic>
        <p:pic>
          <p:nvPicPr>
            <p:cNvPr id="84" name="Picture 4">
              <a:extLst>
                <a:ext uri="{FF2B5EF4-FFF2-40B4-BE49-F238E27FC236}">
                  <a16:creationId xmlns:a16="http://schemas.microsoft.com/office/drawing/2014/main" id="{BAFB77A2-DA26-4AEB-8500-C41641B85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0004" y="3614686"/>
              <a:ext cx="1576862" cy="403491"/>
            </a:xfrm>
            <a:prstGeom prst="rect">
              <a:avLst/>
            </a:prstGeom>
          </p:spPr>
        </p:pic>
        <p:sp>
          <p:nvSpPr>
            <p:cNvPr id="85" name="Oval 5">
              <a:extLst>
                <a:ext uri="{FF2B5EF4-FFF2-40B4-BE49-F238E27FC236}">
                  <a16:creationId xmlns:a16="http://schemas.microsoft.com/office/drawing/2014/main" id="{27374CF6-94EB-414A-ACAF-D391DABCE269}"/>
                </a:ext>
              </a:extLst>
            </p:cNvPr>
            <p:cNvSpPr/>
            <p:nvPr/>
          </p:nvSpPr>
          <p:spPr>
            <a:xfrm>
              <a:off x="1986455" y="1782509"/>
              <a:ext cx="2900855" cy="286126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86" name="Elbow Connector 12">
              <a:extLst>
                <a:ext uri="{FF2B5EF4-FFF2-40B4-BE49-F238E27FC236}">
                  <a16:creationId xmlns:a16="http://schemas.microsoft.com/office/drawing/2014/main" id="{66FD6217-DA8B-4196-AD71-D07A83ED9E9E}"/>
                </a:ext>
              </a:extLst>
            </p:cNvPr>
            <p:cNvCxnSpPr>
              <a:cxnSpLocks/>
            </p:cNvCxnSpPr>
            <p:nvPr/>
          </p:nvCxnSpPr>
          <p:spPr>
            <a:xfrm>
              <a:off x="1534510" y="1502979"/>
              <a:ext cx="1565101" cy="943274"/>
            </a:xfrm>
            <a:prstGeom prst="bentConnector3">
              <a:avLst>
                <a:gd name="adj1" fmla="val 100366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15">
              <a:extLst>
                <a:ext uri="{FF2B5EF4-FFF2-40B4-BE49-F238E27FC236}">
                  <a16:creationId xmlns:a16="http://schemas.microsoft.com/office/drawing/2014/main" id="{794261E0-8ECB-40A7-A813-4A20456C8941}"/>
                </a:ext>
              </a:extLst>
            </p:cNvPr>
            <p:cNvSpPr txBox="1"/>
            <p:nvPr/>
          </p:nvSpPr>
          <p:spPr>
            <a:xfrm>
              <a:off x="698636" y="1346230"/>
              <a:ext cx="1713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dirty="0">
                  <a:latin typeface="Galano Grotesque Alt SemiBold" pitchFamily="2" charset="77"/>
                </a:rPr>
                <a:t>22.000</a:t>
              </a:r>
            </a:p>
            <a:p>
              <a:r>
                <a:rPr lang="en-GB" sz="1100" b="1" dirty="0">
                  <a:latin typeface="Galano Grotesque Alt SemiBold" pitchFamily="2" charset="77"/>
                </a:rPr>
                <a:t>s</a:t>
              </a:r>
              <a:r>
                <a:rPr lang="en-NL" sz="1100" b="1" dirty="0">
                  <a:latin typeface="Galano Grotesque Alt SemiBold" pitchFamily="2" charset="77"/>
                </a:rPr>
                <a:t>portverenigingen </a:t>
              </a:r>
              <a:r>
                <a:rPr lang="en-NL" sz="1100" b="1">
                  <a:latin typeface="Galano Grotesque Alt SemiBold" pitchFamily="2" charset="77"/>
                </a:rPr>
                <a:t>en </a:t>
              </a:r>
              <a:r>
                <a:rPr lang="en-US" sz="1600" b="1" dirty="0">
                  <a:latin typeface="Galano Grotesque Alt SemiBold" pitchFamily="2" charset="77"/>
                </a:rPr>
                <a:t>40.000</a:t>
              </a:r>
            </a:p>
            <a:p>
              <a:r>
                <a:rPr lang="en-NL" sz="1100" b="1">
                  <a:latin typeface="Galano Grotesque Alt SemiBold" pitchFamily="2" charset="77"/>
                </a:rPr>
                <a:t>sportondernemers</a:t>
              </a:r>
              <a:endParaRPr lang="en-NL" sz="1100" b="1" dirty="0">
                <a:latin typeface="Galano Grotesque Alt SemiBold" pitchFamily="2" charset="77"/>
              </a:endParaRPr>
            </a:p>
          </p:txBody>
        </p:sp>
        <p:cxnSp>
          <p:nvCxnSpPr>
            <p:cNvPr id="88" name="Elbow Connector 17">
              <a:extLst>
                <a:ext uri="{FF2B5EF4-FFF2-40B4-BE49-F238E27FC236}">
                  <a16:creationId xmlns:a16="http://schemas.microsoft.com/office/drawing/2014/main" id="{EC68C727-132D-411F-94E6-48BEF9C27795}"/>
                </a:ext>
              </a:extLst>
            </p:cNvPr>
            <p:cNvCxnSpPr/>
            <p:nvPr/>
          </p:nvCxnSpPr>
          <p:spPr>
            <a:xfrm>
              <a:off x="4206356" y="4018177"/>
              <a:ext cx="933203" cy="625593"/>
            </a:xfrm>
            <a:prstGeom prst="bentConnector3">
              <a:avLst>
                <a:gd name="adj1" fmla="val 444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19">
              <a:extLst>
                <a:ext uri="{FF2B5EF4-FFF2-40B4-BE49-F238E27FC236}">
                  <a16:creationId xmlns:a16="http://schemas.microsoft.com/office/drawing/2014/main" id="{1E684776-3AF6-431F-887B-32FC626D5FA6}"/>
                </a:ext>
              </a:extLst>
            </p:cNvPr>
            <p:cNvSpPr txBox="1"/>
            <p:nvPr/>
          </p:nvSpPr>
          <p:spPr>
            <a:xfrm>
              <a:off x="4382814" y="4708251"/>
              <a:ext cx="171318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dirty="0">
                  <a:latin typeface="Galano Grotesque Alt SemiBold" pitchFamily="2" charset="77"/>
                </a:rPr>
                <a:t>10.000</a:t>
              </a:r>
            </a:p>
            <a:p>
              <a:r>
                <a:rPr lang="nl-NL" sz="1100" b="1" dirty="0" err="1">
                  <a:latin typeface="Galano Grotesque Alt SemiBold" pitchFamily="2" charset="77"/>
                </a:rPr>
                <a:t>sportaccomodaties</a:t>
              </a:r>
              <a:endParaRPr lang="en-NL" sz="1100" b="1" dirty="0">
                <a:latin typeface="Galano Grotesque Alt SemiBold" pitchFamily="2" charset="77"/>
              </a:endParaRPr>
            </a:p>
          </p:txBody>
        </p:sp>
        <p:cxnSp>
          <p:nvCxnSpPr>
            <p:cNvPr id="90" name="Elbow Connector 21">
              <a:extLst>
                <a:ext uri="{FF2B5EF4-FFF2-40B4-BE49-F238E27FC236}">
                  <a16:creationId xmlns:a16="http://schemas.microsoft.com/office/drawing/2014/main" id="{44AF540E-A0B5-4D14-8149-9381E8465686}"/>
                </a:ext>
              </a:extLst>
            </p:cNvPr>
            <p:cNvCxnSpPr/>
            <p:nvPr/>
          </p:nvCxnSpPr>
          <p:spPr>
            <a:xfrm rot="5400000" flipH="1" flipV="1">
              <a:off x="1710959" y="4020406"/>
              <a:ext cx="529971" cy="462455"/>
            </a:xfrm>
            <a:prstGeom prst="bentConnector3">
              <a:avLst>
                <a:gd name="adj1" fmla="val -1563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24">
              <a:extLst>
                <a:ext uri="{FF2B5EF4-FFF2-40B4-BE49-F238E27FC236}">
                  <a16:creationId xmlns:a16="http://schemas.microsoft.com/office/drawing/2014/main" id="{83A7D258-248C-40A2-96FC-2BA5F957F7A0}"/>
                </a:ext>
              </a:extLst>
            </p:cNvPr>
            <p:cNvSpPr txBox="1"/>
            <p:nvPr/>
          </p:nvSpPr>
          <p:spPr>
            <a:xfrm>
              <a:off x="926818" y="4304742"/>
              <a:ext cx="171318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dirty="0">
                  <a:latin typeface="Galano Grotesque Alt SemiBold" pitchFamily="2" charset="77"/>
                </a:rPr>
                <a:t>5,7 mln</a:t>
              </a:r>
            </a:p>
            <a:p>
              <a:r>
                <a:rPr lang="nl-NL" sz="1100" b="1" dirty="0">
                  <a:latin typeface="Galano Grotesque Alt SemiBold" pitchFamily="2" charset="77"/>
                </a:rPr>
                <a:t>vierkante meter</a:t>
              </a:r>
              <a:endParaRPr lang="en-NL" sz="1100" b="1" dirty="0">
                <a:latin typeface="Galano Grotesque Alt SemiBold" pitchFamily="2" charset="77"/>
              </a:endParaRPr>
            </a:p>
          </p:txBody>
        </p:sp>
        <p:sp>
          <p:nvSpPr>
            <p:cNvPr id="92" name="TextBox 25">
              <a:extLst>
                <a:ext uri="{FF2B5EF4-FFF2-40B4-BE49-F238E27FC236}">
                  <a16:creationId xmlns:a16="http://schemas.microsoft.com/office/drawing/2014/main" id="{6DB47066-AF48-435F-9A0C-18B8BF3BBB78}"/>
                </a:ext>
              </a:extLst>
            </p:cNvPr>
            <p:cNvSpPr txBox="1"/>
            <p:nvPr/>
          </p:nvSpPr>
          <p:spPr>
            <a:xfrm>
              <a:off x="698636" y="740103"/>
              <a:ext cx="33705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2800" b="1" dirty="0">
                  <a:latin typeface="Galano Grotesque Alt SemiBold" pitchFamily="2" charset="77"/>
                </a:rPr>
                <a:t>De opgave</a:t>
              </a:r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id="{6B07BF24-899E-4B40-8CE0-FA9C67DC969A}"/>
                </a:ext>
              </a:extLst>
            </p:cNvPr>
            <p:cNvSpPr/>
            <p:nvPr/>
          </p:nvSpPr>
          <p:spPr>
            <a:xfrm>
              <a:off x="1975944" y="5665076"/>
              <a:ext cx="367862" cy="3678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4" name="TextBox 28">
              <a:extLst>
                <a:ext uri="{FF2B5EF4-FFF2-40B4-BE49-F238E27FC236}">
                  <a16:creationId xmlns:a16="http://schemas.microsoft.com/office/drawing/2014/main" id="{F423D037-E5EF-4402-B820-780FFEAEB4F4}"/>
                </a:ext>
              </a:extLst>
            </p:cNvPr>
            <p:cNvSpPr txBox="1"/>
            <p:nvPr/>
          </p:nvSpPr>
          <p:spPr>
            <a:xfrm>
              <a:off x="2383890" y="5627384"/>
              <a:ext cx="171318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latin typeface="Galano Grotesque Alt SemiBold" pitchFamily="2" charset="77"/>
                </a:rPr>
                <a:t>65% </a:t>
              </a:r>
              <a:br>
                <a:rPr lang="nl-NL" sz="1100" b="1" dirty="0">
                  <a:latin typeface="Galano Grotesque Alt SemiBold" pitchFamily="2" charset="77"/>
                </a:rPr>
              </a:br>
              <a:r>
                <a:rPr lang="nl-NL" sz="1100" b="1" dirty="0">
                  <a:latin typeface="Galano Grotesque Alt SemiBold" pitchFamily="2" charset="77"/>
                </a:rPr>
                <a:t>eigendom gemeenten</a:t>
              </a:r>
              <a:endParaRPr lang="en-NL" sz="1100" b="1" dirty="0">
                <a:latin typeface="Galano Grotesque Alt SemiBold" pitchFamily="2" charset="77"/>
              </a:endParaRPr>
            </a:p>
          </p:txBody>
        </p:sp>
        <p:sp>
          <p:nvSpPr>
            <p:cNvPr id="95" name="Oval 33">
              <a:extLst>
                <a:ext uri="{FF2B5EF4-FFF2-40B4-BE49-F238E27FC236}">
                  <a16:creationId xmlns:a16="http://schemas.microsoft.com/office/drawing/2014/main" id="{383890B3-9921-405A-AB65-4436673BA798}"/>
                </a:ext>
              </a:extLst>
            </p:cNvPr>
            <p:cNvSpPr/>
            <p:nvPr/>
          </p:nvSpPr>
          <p:spPr>
            <a:xfrm>
              <a:off x="4206356" y="5674003"/>
              <a:ext cx="367862" cy="3678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6" name="TextBox 34">
              <a:extLst>
                <a:ext uri="{FF2B5EF4-FFF2-40B4-BE49-F238E27FC236}">
                  <a16:creationId xmlns:a16="http://schemas.microsoft.com/office/drawing/2014/main" id="{249D7875-DB6B-4C3C-A06B-4CFCF210EF2D}"/>
                </a:ext>
              </a:extLst>
            </p:cNvPr>
            <p:cNvSpPr txBox="1"/>
            <p:nvPr/>
          </p:nvSpPr>
          <p:spPr>
            <a:xfrm>
              <a:off x="4614302" y="5636311"/>
              <a:ext cx="198677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latin typeface="Galano Grotesque Alt SemiBold" pitchFamily="2" charset="77"/>
                </a:rPr>
                <a:t>35% </a:t>
              </a:r>
              <a:br>
                <a:rPr lang="nl-NL" sz="1100" b="1" dirty="0">
                  <a:latin typeface="Galano Grotesque Alt SemiBold" pitchFamily="2" charset="77"/>
                </a:rPr>
              </a:br>
              <a:r>
                <a:rPr lang="nl-NL" sz="1100" b="1" dirty="0">
                  <a:latin typeface="Galano Grotesque Alt SemiBold" pitchFamily="2" charset="77"/>
                </a:rPr>
                <a:t>eigendom andere partijen</a:t>
              </a:r>
              <a:endParaRPr lang="en-NL" sz="1100" b="1" dirty="0">
                <a:latin typeface="Galano Grotesque Alt SemiBold" pitchFamily="2" charset="77"/>
              </a:endParaRPr>
            </a:p>
          </p:txBody>
        </p:sp>
      </p:grpSp>
      <p:sp>
        <p:nvSpPr>
          <p:cNvPr id="97" name="TextBox 35">
            <a:extLst>
              <a:ext uri="{FF2B5EF4-FFF2-40B4-BE49-F238E27FC236}">
                <a16:creationId xmlns:a16="http://schemas.microsoft.com/office/drawing/2014/main" id="{6BB4CAB2-B21E-4C0E-80B5-48D549D9973A}"/>
              </a:ext>
            </a:extLst>
          </p:cNvPr>
          <p:cNvSpPr txBox="1"/>
          <p:nvPr/>
        </p:nvSpPr>
        <p:spPr>
          <a:xfrm>
            <a:off x="6811197" y="1701518"/>
            <a:ext cx="218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b="1">
                <a:latin typeface="Galano Grotesque Alt SemiBold" pitchFamily="2" charset="77"/>
              </a:rPr>
              <a:t>In cijfers</a:t>
            </a:r>
            <a:endParaRPr lang="en-NL" sz="2400" b="1" dirty="0">
              <a:latin typeface="Galano Grotesque Alt SemiBold" pitchFamily="2" charset="77"/>
            </a:endParaRPr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BAB77EBC-B89B-0941-86CA-CE6FCED3FD0E}"/>
              </a:ext>
            </a:extLst>
          </p:cNvPr>
          <p:cNvSpPr/>
          <p:nvPr/>
        </p:nvSpPr>
        <p:spPr>
          <a:xfrm>
            <a:off x="6811197" y="2216629"/>
            <a:ext cx="3721866" cy="914400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Gemeenten besteden jaarlijks</a:t>
            </a:r>
          </a:p>
          <a:p>
            <a:pPr algn="ctr"/>
            <a:r>
              <a:rPr lang="nl-NL" b="1" dirty="0"/>
              <a:t>1 miljard </a:t>
            </a:r>
            <a:r>
              <a:rPr lang="nl-NL" dirty="0"/>
              <a:t>euro aan sport</a:t>
            </a:r>
          </a:p>
        </p:txBody>
      </p:sp>
      <p:sp>
        <p:nvSpPr>
          <p:cNvPr id="21" name="Afgeronde rechthoek 20">
            <a:extLst>
              <a:ext uri="{FF2B5EF4-FFF2-40B4-BE49-F238E27FC236}">
                <a16:creationId xmlns:a16="http://schemas.microsoft.com/office/drawing/2014/main" id="{83884788-717F-DA4D-853E-31B81ADB11D5}"/>
              </a:ext>
            </a:extLst>
          </p:cNvPr>
          <p:cNvSpPr/>
          <p:nvPr/>
        </p:nvSpPr>
        <p:spPr>
          <a:xfrm>
            <a:off x="6823095" y="3256349"/>
            <a:ext cx="3721866" cy="914400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71% hiervan is voor bouw, onderhoud en exploitatie van sportvoorzieningen 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FF058D38-D1D1-6F20-168C-2885EFC1C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856" y="154377"/>
            <a:ext cx="1366081" cy="5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5526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38DDD13D-B0D1-4E41-A070-1D03DD662A13}"/>
              </a:ext>
            </a:extLst>
          </p:cNvPr>
          <p:cNvSpPr txBox="1">
            <a:spLocks/>
          </p:cNvSpPr>
          <p:nvPr/>
        </p:nvSpPr>
        <p:spPr>
          <a:xfrm>
            <a:off x="1254124" y="287338"/>
            <a:ext cx="10011159" cy="487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800" dirty="0">
                <a:solidFill>
                  <a:schemeClr val="accent2"/>
                </a:solidFill>
                <a:latin typeface="Galano Grotesque Alt SmBold It" panose="00000700000000000000" pitchFamily="50" charset="0"/>
              </a:rPr>
              <a:t>Wat is verplicht?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18D530F-D8E0-435E-966D-6461109273E5}"/>
              </a:ext>
            </a:extLst>
          </p:cNvPr>
          <p:cNvSpPr txBox="1"/>
          <p:nvPr/>
        </p:nvSpPr>
        <p:spPr>
          <a:xfrm>
            <a:off x="1869431" y="1710301"/>
            <a:ext cx="52389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400" b="1" dirty="0">
              <a:latin typeface="Galano Grotesque Alt SemiBold" pitchFamily="2" charset="77"/>
            </a:endParaRPr>
          </a:p>
          <a:p>
            <a:r>
              <a:rPr lang="nl-NL" sz="2400" b="1" dirty="0">
                <a:latin typeface="Galano Grotesque Alt SemiBold" pitchFamily="2" charset="77"/>
              </a:rPr>
              <a:t>Energielabel/informatieplicht</a:t>
            </a:r>
          </a:p>
          <a:p>
            <a:endParaRPr lang="nl-NL" sz="2400" b="1" dirty="0">
              <a:latin typeface="Galano Grotesque Alt SemiBold" pitchFamily="2" charset="77"/>
            </a:endParaRPr>
          </a:p>
          <a:p>
            <a:r>
              <a:rPr lang="nl-NL" sz="2400" b="1" dirty="0">
                <a:latin typeface="Galano Grotesque Alt SemiBold" pitchFamily="2" charset="77"/>
              </a:rPr>
              <a:t>Grootverbruikers: </a:t>
            </a:r>
          </a:p>
          <a:p>
            <a:r>
              <a:rPr lang="nl-NL" sz="2400" b="1" dirty="0">
                <a:latin typeface="Galano Grotesque Alt SemiBold" pitchFamily="2" charset="77"/>
              </a:rPr>
              <a:t>(&gt;50.000 kWh en/of &gt;25.000m3)”  </a:t>
            </a:r>
          </a:p>
          <a:p>
            <a:endParaRPr lang="nl-NL" sz="2400" b="1" dirty="0">
              <a:latin typeface="Galano Grotesque Alt SemiBold" pitchFamily="2" charset="77"/>
            </a:endParaRPr>
          </a:p>
          <a:p>
            <a:endParaRPr lang="nl-NL" sz="2400" b="1" dirty="0">
              <a:latin typeface="Galano Grotesque Alt SemiBold" pitchFamily="2" charset="77"/>
            </a:endParaRPr>
          </a:p>
          <a:p>
            <a:r>
              <a:rPr lang="nl-NL" sz="2400" b="1" dirty="0">
                <a:latin typeface="Galano Grotesque Alt SemiBold" pitchFamily="2" charset="77"/>
              </a:rPr>
              <a:t>Energiebesparende maatregelen</a:t>
            </a:r>
          </a:p>
          <a:p>
            <a:r>
              <a:rPr lang="nl-NL" sz="2400" b="1" dirty="0">
                <a:latin typeface="Galano Grotesque Alt SemiBold" pitchFamily="2" charset="77"/>
              </a:rPr>
              <a:t>: informatieplicht</a:t>
            </a:r>
          </a:p>
        </p:txBody>
      </p:sp>
      <p:pic>
        <p:nvPicPr>
          <p:cNvPr id="23" name="Afbeelding 23" descr="Afbeelding met pijl&#10;&#10;Automatisch gegenereerde beschrijving">
            <a:extLst>
              <a:ext uri="{FF2B5EF4-FFF2-40B4-BE49-F238E27FC236}">
                <a16:creationId xmlns:a16="http://schemas.microsoft.com/office/drawing/2014/main" id="{6C85E558-2625-41C1-9B67-CBC3351B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047" y="1398810"/>
            <a:ext cx="4054288" cy="3881086"/>
          </a:xfrm>
          <a:prstGeom prst="rect">
            <a:avLst/>
          </a:prstGeom>
        </p:spPr>
      </p:pic>
      <p:pic>
        <p:nvPicPr>
          <p:cNvPr id="3" name="Picture 41">
            <a:extLst>
              <a:ext uri="{FF2B5EF4-FFF2-40B4-BE49-F238E27FC236}">
                <a16:creationId xmlns:a16="http://schemas.microsoft.com/office/drawing/2014/main" id="{D3A20D5B-507D-5C15-3CE5-E829BC6E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75" y="167662"/>
            <a:ext cx="1704656" cy="716559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8686DAE-7D2B-8BF2-AED3-2C86D8892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641" y="16702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74856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4CE87-DEF7-134A-929F-CB82C841F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7010" y="1964407"/>
            <a:ext cx="4911364" cy="843193"/>
          </a:xfrm>
        </p:spPr>
        <p:txBody>
          <a:bodyPr/>
          <a:lstStyle/>
          <a:p>
            <a:r>
              <a:rPr lang="nl-NL" sz="3500" dirty="0"/>
              <a:t>Duurzame Sportaccommodaties</a:t>
            </a:r>
          </a:p>
          <a:p>
            <a:endParaRPr lang="nl-NL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F918D-71F0-854F-AD10-DF024E1622D1}"/>
              </a:ext>
            </a:extLst>
          </p:cNvPr>
          <p:cNvSpPr txBox="1"/>
          <p:nvPr/>
        </p:nvSpPr>
        <p:spPr>
          <a:xfrm>
            <a:off x="-4411226" y="0"/>
            <a:ext cx="448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2C327F"/>
                </a:solidFill>
                <a:latin typeface="Galano Grotesque Alt SemiBold" pitchFamily="2" charset="77"/>
              </a:rPr>
              <a:t>Instructie: Sjabloon Slim Opgewekt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B5C53C-5731-3947-992A-E999EF5355BF}"/>
              </a:ext>
            </a:extLst>
          </p:cNvPr>
          <p:cNvCxnSpPr/>
          <p:nvPr/>
        </p:nvCxnSpPr>
        <p:spPr>
          <a:xfrm>
            <a:off x="-4310743" y="369332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47E841-7A31-DC45-8D36-319EC07E8CAD}"/>
              </a:ext>
            </a:extLst>
          </p:cNvPr>
          <p:cNvSpPr txBox="1"/>
          <p:nvPr/>
        </p:nvSpPr>
        <p:spPr>
          <a:xfrm>
            <a:off x="-4411226" y="584775"/>
            <a:ext cx="38786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2C327F"/>
                </a:solidFill>
                <a:latin typeface="Galano Grotesque Alt" pitchFamily="2" charset="77"/>
              </a:rPr>
              <a:t>Lettertype gebruik 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Zorg voor gebruik dat je het juiste lettertype ‘font’ geïnstalleerd hebt. Let op dat je de gehele fontfamilie installeert. 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Na installatie van het lettertype moet je alle office programma’s volledig afsluiten om het font ook te kunnen zien. Dit is eenmalig.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Huisstijl Font: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Galano</a:t>
            </a:r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 Alt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Grotesque</a:t>
            </a:r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Back up Font: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Arial</a:t>
            </a:r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Deze is standaard ingesteld in de presentatie als je deze bijvoorbeeld uit stuurt naar externen.</a:t>
            </a:r>
          </a:p>
          <a:p>
            <a:endParaRPr lang="nl-NL" sz="14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400" dirty="0">
              <a:solidFill>
                <a:srgbClr val="2C327F"/>
              </a:solidFill>
              <a:latin typeface="Galano Grotesque Alt Medium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B7D768-B13B-B847-B9E3-B3ED71478D08}"/>
              </a:ext>
            </a:extLst>
          </p:cNvPr>
          <p:cNvCxnSpPr/>
          <p:nvPr/>
        </p:nvCxnSpPr>
        <p:spPr>
          <a:xfrm>
            <a:off x="-4310743" y="3187687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4B9EDB-4B87-9542-89A3-E3A19FCBFDDC}"/>
              </a:ext>
            </a:extLst>
          </p:cNvPr>
          <p:cNvSpPr txBox="1"/>
          <p:nvPr/>
        </p:nvSpPr>
        <p:spPr>
          <a:xfrm>
            <a:off x="-4411226" y="3472867"/>
            <a:ext cx="38786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2C327F"/>
                </a:solidFill>
                <a:latin typeface="Galano Grotesque Alt" pitchFamily="2" charset="77"/>
              </a:rPr>
              <a:t>Hoe gebruik je de sjablonen: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In deze presentatie zijn een aantal standaard opgebouwde slides te vinden. Je kunt hier uit 2 opties kiezen:</a:t>
            </a:r>
          </a:p>
          <a:p>
            <a:pPr marL="342900" indent="-342900">
              <a:buAutoNum type="arabicPeriod"/>
            </a:pPr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Presentatie</a:t>
            </a:r>
          </a:p>
          <a:p>
            <a:pPr marL="342900" indent="-342900">
              <a:buAutoNum type="arabicPeriod"/>
            </a:pPr>
            <a:r>
              <a:rPr lang="nl-NL" sz="1100" dirty="0">
                <a:solidFill>
                  <a:srgbClr val="2C327F"/>
                </a:solidFill>
                <a:latin typeface="Galano Grotesque Alt" pitchFamily="2" charset="77"/>
              </a:rPr>
              <a:t>Hand-out</a:t>
            </a:r>
          </a:p>
          <a:p>
            <a:pPr marL="342900" indent="-342900">
              <a:buAutoNum type="arabicPeriod"/>
            </a:pPr>
            <a:endParaRPr lang="nl-NL" sz="1100" dirty="0">
              <a:solidFill>
                <a:srgbClr val="2C327F"/>
              </a:solidFill>
              <a:latin typeface="Galano Grotesque Alt" pitchFamily="2" charset="77"/>
            </a:endParaRPr>
          </a:p>
          <a:p>
            <a:r>
              <a:rPr lang="nl-NL" sz="1100" b="1" dirty="0">
                <a:solidFill>
                  <a:srgbClr val="2C327F"/>
                </a:solidFill>
                <a:latin typeface="Galano Grotesque Alt Medium It" pitchFamily="2" charset="77"/>
              </a:rPr>
              <a:t>Presentatie slides: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De naam zegt het al deze zijn speciaal gemaakt voor presentaties. De bedoeling is dat je hier niet al teveel tekst in zet, maar wel korte opsommingen, titels en </a:t>
            </a:r>
            <a:r>
              <a:rPr lang="nl-NL" sz="1100" dirty="0" err="1">
                <a:solidFill>
                  <a:srgbClr val="2C327F"/>
                </a:solidFill>
                <a:latin typeface="Galano Grotesque Alt Medium" pitchFamily="2" charset="77"/>
              </a:rPr>
              <a:t>bullets</a:t>
            </a:r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. Hou het vooral clean.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 b="1" dirty="0">
                <a:solidFill>
                  <a:srgbClr val="2C327F"/>
                </a:solidFill>
                <a:latin typeface="Galano Grotesque Alt Medium It" pitchFamily="2" charset="77"/>
              </a:rPr>
              <a:t>Hand-out slides:</a:t>
            </a:r>
          </a:p>
          <a:p>
            <a:r>
              <a:rPr lang="nl-NL" sz="1100" dirty="0">
                <a:solidFill>
                  <a:srgbClr val="2C327F"/>
                </a:solidFill>
                <a:latin typeface="Galano Grotesque Alt Medium" pitchFamily="2" charset="77"/>
              </a:rPr>
              <a:t>Heb je iets meer te vertellen en wil je dat dit ook nog na te lezen is? Pak dan de hand-out slides. Deze zijn zo opgebouwd dat ze rustiger ogen en je ook meer tekst en afbeeldingen kwijt kunt. </a:t>
            </a: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  <a:p>
            <a:endParaRPr lang="nl-NL" sz="1100" dirty="0">
              <a:solidFill>
                <a:srgbClr val="2C327F"/>
              </a:solidFill>
              <a:latin typeface="Galano Grotesque Alt Medium" pitchFamily="2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702270-BD16-784C-A283-629CC964C1C1}"/>
              </a:ext>
            </a:extLst>
          </p:cNvPr>
          <p:cNvCxnSpPr/>
          <p:nvPr/>
        </p:nvCxnSpPr>
        <p:spPr>
          <a:xfrm>
            <a:off x="-4310743" y="6746478"/>
            <a:ext cx="3999244" cy="0"/>
          </a:xfrm>
          <a:prstGeom prst="line">
            <a:avLst/>
          </a:prstGeom>
          <a:ln w="38100">
            <a:solidFill>
              <a:srgbClr val="F14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D0DB3D4-AC19-0442-AC39-EA910546E5DA}"/>
              </a:ext>
            </a:extLst>
          </p:cNvPr>
          <p:cNvSpPr txBox="1"/>
          <p:nvPr/>
        </p:nvSpPr>
        <p:spPr>
          <a:xfrm>
            <a:off x="-4421274" y="6950742"/>
            <a:ext cx="3878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>
                <a:solidFill>
                  <a:srgbClr val="2C327F"/>
                </a:solidFill>
                <a:latin typeface="Galano Grotesque Alt Medium" pitchFamily="2" charset="77"/>
              </a:rPr>
              <a:t>Via Home -&gt; nieuwe slide /new slide kun je slides toevoegen. Wil je snel wisselen van slide dan kun je deze aanpassen via Home -&gt; Indeling/Lay-out</a:t>
            </a:r>
          </a:p>
          <a:p>
            <a:endParaRPr lang="nl-NL" sz="1100">
              <a:solidFill>
                <a:srgbClr val="2C327F"/>
              </a:solidFill>
              <a:latin typeface="Galano Grotesque Alt Medium" pitchFamily="2" charset="77"/>
            </a:endParaRPr>
          </a:p>
          <a:p>
            <a:r>
              <a:rPr lang="nl-NL" sz="1100">
                <a:solidFill>
                  <a:srgbClr val="2C327F"/>
                </a:solidFill>
                <a:latin typeface="Galano Grotesque Alt Medium" pitchFamily="2" charset="77"/>
              </a:rPr>
              <a:t>Via de Indeling/Lay-out pagina zie je ook een klein overzicht van alle beschikbare slides.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9DF8E64-F012-426E-8F84-22A30F37C681}"/>
              </a:ext>
            </a:extLst>
          </p:cNvPr>
          <p:cNvSpPr txBox="1"/>
          <p:nvPr/>
        </p:nvSpPr>
        <p:spPr>
          <a:xfrm>
            <a:off x="4195342" y="2963658"/>
            <a:ext cx="3314700" cy="6047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600" b="1" dirty="0">
                <a:solidFill>
                  <a:srgbClr val="F14F01"/>
                </a:solidFill>
                <a:latin typeface="Galano Grotesque Alt SmBold It"/>
              </a:rPr>
              <a:t>Hoe dan?</a:t>
            </a:r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30354DCA-CBC8-F07E-3B6E-B16344FD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9" y="226495"/>
            <a:ext cx="1704656" cy="716559"/>
          </a:xfrm>
          <a:prstGeom prst="rect">
            <a:avLst/>
          </a:prstGeom>
        </p:spPr>
      </p:pic>
      <p:pic>
        <p:nvPicPr>
          <p:cNvPr id="11" name="Afbeelding 1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2B98C7A-B199-9521-9A05-45CD40F59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186" y="9648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84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FF8DF23-9786-B286-636F-9A304F8A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5732" y="1712568"/>
            <a:ext cx="4323399" cy="3721689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8D0B857E-1EB3-3EED-D83D-C563B5B836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8107" y="793712"/>
            <a:ext cx="5270575" cy="527057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B1ECFA4-C0BC-DCFB-8C0F-0A03042C0273}"/>
              </a:ext>
            </a:extLst>
          </p:cNvPr>
          <p:cNvSpPr/>
          <p:nvPr/>
        </p:nvSpPr>
        <p:spPr>
          <a:xfrm>
            <a:off x="4468133" y="2364394"/>
            <a:ext cx="2470549" cy="1103030"/>
          </a:xfrm>
          <a:prstGeom prst="rect">
            <a:avLst/>
          </a:prstGeom>
          <a:solidFill>
            <a:srgbClr val="E96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12198EB-0052-BD56-95F2-8726B2848ECA}"/>
              </a:ext>
            </a:extLst>
          </p:cNvPr>
          <p:cNvSpPr txBox="1"/>
          <p:nvPr/>
        </p:nvSpPr>
        <p:spPr>
          <a:xfrm>
            <a:off x="5062353" y="208842"/>
            <a:ext cx="247054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4000" b="1" dirty="0">
                <a:latin typeface="Galano Grotesque Alt SmBold It"/>
              </a:rPr>
              <a:t>Bedenk…</a:t>
            </a:r>
          </a:p>
        </p:txBody>
      </p:sp>
      <p:pic>
        <p:nvPicPr>
          <p:cNvPr id="12" name="Picture 41">
            <a:extLst>
              <a:ext uri="{FF2B5EF4-FFF2-40B4-BE49-F238E27FC236}">
                <a16:creationId xmlns:a16="http://schemas.microsoft.com/office/drawing/2014/main" id="{3A4480D7-76BC-D54F-E77A-4BE3A77E2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69" y="226495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58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FEC864-608F-1B3A-DE1D-0A9931E42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2380" y="149915"/>
            <a:ext cx="9787239" cy="1512887"/>
          </a:xfrm>
        </p:spPr>
        <p:txBody>
          <a:bodyPr/>
          <a:lstStyle/>
          <a:p>
            <a:r>
              <a:rPr lang="nl-NL" sz="4000" dirty="0">
                <a:solidFill>
                  <a:schemeClr val="tx1"/>
                </a:solidFill>
                <a:latin typeface="Galano Grotesque Alt SmBold It"/>
              </a:rPr>
              <a:t>Stel elkaar de juiste vragen…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8190E89-73B0-0B1E-E21D-8E930FEA4F91}"/>
              </a:ext>
            </a:extLst>
          </p:cNvPr>
          <p:cNvSpPr txBox="1"/>
          <p:nvPr/>
        </p:nvSpPr>
        <p:spPr>
          <a:xfrm>
            <a:off x="2343804" y="1075106"/>
            <a:ext cx="77354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MOETEN die kleedkamers worden verwarmd?</a:t>
            </a:r>
          </a:p>
          <a:p>
            <a:pPr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Gaan die lampen op tijd uit?</a:t>
            </a:r>
          </a:p>
          <a:p>
            <a:pPr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Kan de jeugd worden getraind op woensdagmiddag?</a:t>
            </a:r>
          </a:p>
          <a:p>
            <a:pPr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Kunnen je gaan samenwonen? #</a:t>
            </a:r>
            <a:r>
              <a:rPr lang="nl-NL" dirty="0" err="1">
                <a:latin typeface="Galano Grotesque Alt" pitchFamily="2" charset="77"/>
              </a:rPr>
              <a:t>sharing</a:t>
            </a:r>
            <a:r>
              <a:rPr lang="nl-NL" dirty="0">
                <a:latin typeface="Galano Grotesque Alt" pitchFamily="2" charset="77"/>
              </a:rPr>
              <a:t> is </a:t>
            </a:r>
            <a:r>
              <a:rPr lang="nl-NL" dirty="0" err="1">
                <a:latin typeface="Galano Grotesque Alt" pitchFamily="2" charset="77"/>
              </a:rPr>
              <a:t>caring</a:t>
            </a:r>
            <a:endParaRPr lang="nl-NL" dirty="0">
              <a:latin typeface="Galano Grotesque Alt" pitchFamily="2" charset="77"/>
            </a:endParaRPr>
          </a:p>
          <a:p>
            <a:pPr marL="742950" lvl="1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Gedeelde kosten</a:t>
            </a:r>
          </a:p>
          <a:p>
            <a:pPr marL="742950" lvl="1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Meer sociale verbinding</a:t>
            </a:r>
          </a:p>
          <a:p>
            <a:pPr marL="742950" lvl="1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Betere baromzet</a:t>
            </a:r>
          </a:p>
          <a:p>
            <a:pPr marL="742950" lvl="1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Zijn er ruimtes verhuurbaar? ZZP, flexplek, BSO</a:t>
            </a:r>
          </a:p>
          <a:p>
            <a:pPr lvl="1"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Hangt de ventilator boven de radiator de warmte weg te blazen?</a:t>
            </a:r>
          </a:p>
          <a:p>
            <a:pPr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Kunnen grote ruimtes worden opgedeeld?</a:t>
            </a:r>
          </a:p>
          <a:p>
            <a:pPr>
              <a:buClr>
                <a:srgbClr val="0070C0"/>
              </a:buClr>
            </a:pPr>
            <a:endParaRPr lang="nl-NL" dirty="0">
              <a:latin typeface="Galano Grotesque Alt" pitchFamily="2" charset="77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Kunnen we trainingen op minder avonden geven?</a:t>
            </a:r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BE1B592E-D3BA-FF8C-E79B-1D6DDF62D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9" y="149915"/>
            <a:ext cx="1704656" cy="716559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51FD285-6465-4738-C433-C61C1E40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186" y="9648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fbeelding 47" descr="Afbeelding met tekst&#10;&#10;Automatisch gegenereerde beschrijving">
            <a:extLst>
              <a:ext uri="{FF2B5EF4-FFF2-40B4-BE49-F238E27FC236}">
                <a16:creationId xmlns:a16="http://schemas.microsoft.com/office/drawing/2014/main" id="{84EAF377-D7A9-C6CE-1060-C2230C76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64" y="430486"/>
            <a:ext cx="5695035" cy="5284800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C1D5AAFE-5DCA-D950-45B3-0925DB6F9DDE}"/>
              </a:ext>
            </a:extLst>
          </p:cNvPr>
          <p:cNvSpPr txBox="1"/>
          <p:nvPr/>
        </p:nvSpPr>
        <p:spPr>
          <a:xfrm>
            <a:off x="6096000" y="2155102"/>
            <a:ext cx="5697714" cy="2171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dirty="0">
                <a:solidFill>
                  <a:srgbClr val="002060"/>
                </a:solidFill>
                <a:latin typeface="Zapfino" panose="03030300040707070C03" pitchFamily="66" charset="77"/>
              </a:rPr>
              <a:t>Wat bezielt u?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7E9666-16BA-C667-BDCF-0F143D23C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66705" y="5479730"/>
            <a:ext cx="2151529" cy="1378270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F2AC4519-340F-D777-90B2-47A8661A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502" y="4134944"/>
            <a:ext cx="2120900" cy="25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2103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E6F8C-D5B9-7A4C-90A3-677CF36A5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24" y="272861"/>
            <a:ext cx="10011159" cy="487362"/>
          </a:xfrm>
        </p:spPr>
        <p:txBody>
          <a:bodyPr/>
          <a:lstStyle/>
          <a:p>
            <a:pPr algn="ctr"/>
            <a:r>
              <a:rPr lang="nl-NL" sz="4000" dirty="0">
                <a:solidFill>
                  <a:schemeClr val="tx1"/>
                </a:solidFill>
                <a:latin typeface="Galano Grotesque Alt SmBold It"/>
              </a:rPr>
              <a:t>Wat kunnen we doen?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87020F-05E5-E041-97CF-9B38F957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57" y="1751457"/>
            <a:ext cx="3355086" cy="33550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AD88F3B-5082-1841-A427-600A8B69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55" y="5151226"/>
            <a:ext cx="900000" cy="90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0DE1E4D-7A9E-7D4A-BEFF-CAFFDD2E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007" y="5246258"/>
            <a:ext cx="857432" cy="90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E4F637-0C72-BE4B-8186-C3A3ADCD7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391" y="4501312"/>
            <a:ext cx="900000" cy="90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9D4692D-6422-3F46-B661-A3F7CE9B7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257" y="4439681"/>
            <a:ext cx="887413" cy="90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E3A6629-7D17-B34A-A896-511564C25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518" y="3387455"/>
            <a:ext cx="846000" cy="90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4E4BE3-CCF3-E04C-BDB9-65A3BB364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467" y="1046048"/>
            <a:ext cx="900000" cy="900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A74C379-F883-1245-9D5F-9FA968BA2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4584" y="2134849"/>
            <a:ext cx="787112" cy="81818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7BDBF25-7151-3049-886F-C94B562DF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2528" y="3249560"/>
            <a:ext cx="900000" cy="9000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4FEF921-320E-B144-9D45-33C5717F2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2825" y="2145580"/>
            <a:ext cx="948322" cy="90000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D958DBC9-3CB7-B94B-9D7F-96F1438FCBC7}"/>
              </a:ext>
            </a:extLst>
          </p:cNvPr>
          <p:cNvGrpSpPr/>
          <p:nvPr/>
        </p:nvGrpSpPr>
        <p:grpSpPr>
          <a:xfrm>
            <a:off x="1590603" y="1087612"/>
            <a:ext cx="3687964" cy="900000"/>
            <a:chOff x="2753899" y="1277124"/>
            <a:chExt cx="2399559" cy="900000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AD10E70-58F4-6546-9A18-94911915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0308" y="1277124"/>
              <a:ext cx="577392" cy="90000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6B7C95D-5971-AC4C-AB9F-E58404B1DB11}"/>
                </a:ext>
              </a:extLst>
            </p:cNvPr>
            <p:cNvSpPr txBox="1"/>
            <p:nvPr/>
          </p:nvSpPr>
          <p:spPr>
            <a:xfrm>
              <a:off x="2753899" y="1576222"/>
              <a:ext cx="2399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Galano Grotesque Alt" pitchFamily="2" charset="77"/>
                </a:rPr>
                <a:t>Stroom opwekken met pv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8E8436FC-7E95-0E42-BF14-73C8FE074619}"/>
              </a:ext>
            </a:extLst>
          </p:cNvPr>
          <p:cNvSpPr txBox="1"/>
          <p:nvPr/>
        </p:nvSpPr>
        <p:spPr>
          <a:xfrm>
            <a:off x="1578652" y="2233843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dirty="0">
                <a:latin typeface="Galano Grotesque Alt" pitchFamily="2" charset="77"/>
              </a:rPr>
              <a:t>Duurzaam inkopen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>
                <a:latin typeface="Galano Grotesque Alt" pitchFamily="2" charset="77"/>
              </a:rPr>
              <a:t> materialen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FC26BBA-3708-0447-85EC-2EE025DB6A48}"/>
              </a:ext>
            </a:extLst>
          </p:cNvPr>
          <p:cNvSpPr txBox="1"/>
          <p:nvPr/>
        </p:nvSpPr>
        <p:spPr>
          <a:xfrm>
            <a:off x="1127695" y="3394441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dirty="0">
                <a:latin typeface="Galano Grotesque Alt" pitchFamily="2" charset="77"/>
              </a:rPr>
              <a:t>Stimuleren duurzame 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>
                <a:latin typeface="Galano Grotesque Alt" pitchFamily="2" charset="77"/>
              </a:rPr>
              <a:t>mobiliteit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CA47552-3849-1540-9BAE-5E1C708ACCE9}"/>
              </a:ext>
            </a:extLst>
          </p:cNvPr>
          <p:cNvSpPr txBox="1"/>
          <p:nvPr/>
        </p:nvSpPr>
        <p:spPr>
          <a:xfrm>
            <a:off x="6972271" y="5462706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Besparen met 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 err="1">
                <a:latin typeface="Galano Grotesque Alt" pitchFamily="2" charset="77"/>
              </a:rPr>
              <a:t>ledveld</a:t>
            </a:r>
            <a:r>
              <a:rPr lang="nl-NL" sz="1400" dirty="0">
                <a:latin typeface="Galano Grotesque Alt" pitchFamily="2" charset="77"/>
              </a:rPr>
              <a:t>/baan-verlichting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C163DC2-0931-4042-B206-0F838DED8322}"/>
              </a:ext>
            </a:extLst>
          </p:cNvPr>
          <p:cNvSpPr txBox="1"/>
          <p:nvPr/>
        </p:nvSpPr>
        <p:spPr>
          <a:xfrm>
            <a:off x="7670973" y="1294243"/>
            <a:ext cx="420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Slim watergebruik en nog slimmer verwarmen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34D1057-20C3-3A47-909B-0D3387F7A502}"/>
              </a:ext>
            </a:extLst>
          </p:cNvPr>
          <p:cNvSpPr txBox="1"/>
          <p:nvPr/>
        </p:nvSpPr>
        <p:spPr>
          <a:xfrm>
            <a:off x="8725052" y="2305559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Bewust gedrag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>
                <a:latin typeface="Galano Grotesque Alt" pitchFamily="2" charset="77"/>
              </a:rPr>
              <a:t>stimuleren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3D29EBA-C124-324B-9E4E-CEDAAA754BC6}"/>
              </a:ext>
            </a:extLst>
          </p:cNvPr>
          <p:cNvSpPr txBox="1"/>
          <p:nvPr/>
        </p:nvSpPr>
        <p:spPr>
          <a:xfrm>
            <a:off x="3223839" y="5556655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dirty="0">
                <a:latin typeface="Galano Grotesque Alt" pitchFamily="2" charset="77"/>
              </a:rPr>
              <a:t>Afval beperken 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>
                <a:latin typeface="Galano Grotesque Alt" pitchFamily="2" charset="77"/>
              </a:rPr>
              <a:t>en scheiden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5385295-962D-7A46-88A7-D5E9611D181E}"/>
              </a:ext>
            </a:extLst>
          </p:cNvPr>
          <p:cNvSpPr txBox="1"/>
          <p:nvPr/>
        </p:nvSpPr>
        <p:spPr>
          <a:xfrm>
            <a:off x="2106905" y="4725503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Geen pesticiden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3C2C04E-BF23-FC42-B270-2D7E1E0D70EF}"/>
              </a:ext>
            </a:extLst>
          </p:cNvPr>
          <p:cNvSpPr txBox="1"/>
          <p:nvPr/>
        </p:nvSpPr>
        <p:spPr>
          <a:xfrm>
            <a:off x="8878837" y="354767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Besparen op </a:t>
            </a:r>
            <a:br>
              <a:rPr lang="nl-NL" sz="1400" dirty="0">
                <a:latin typeface="Galano Grotesque Alt" pitchFamily="2" charset="77"/>
              </a:rPr>
            </a:br>
            <a:r>
              <a:rPr lang="nl-NL" sz="1400" dirty="0">
                <a:latin typeface="Galano Grotesque Alt" pitchFamily="2" charset="77"/>
              </a:rPr>
              <a:t>(sluimer-)verbruik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A8CF02E-5F4C-BA4F-9E21-8A0AA64E2AF9}"/>
              </a:ext>
            </a:extLst>
          </p:cNvPr>
          <p:cNvSpPr txBox="1"/>
          <p:nvPr/>
        </p:nvSpPr>
        <p:spPr>
          <a:xfrm>
            <a:off x="8289391" y="4809248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Galano Grotesque Alt" pitchFamily="2" charset="77"/>
              </a:rPr>
              <a:t>Led in je clubhuis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AF2025A3-4DD6-410A-DD32-1AEE4317C3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499" y="149915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10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CFD3B98-DBAA-5A4D-89CC-4AA94A83A5C2}"/>
              </a:ext>
            </a:extLst>
          </p:cNvPr>
          <p:cNvSpPr txBox="1"/>
          <p:nvPr/>
        </p:nvSpPr>
        <p:spPr>
          <a:xfrm>
            <a:off x="5184424" y="5688327"/>
            <a:ext cx="1986037" cy="38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Galano Grotesque Alt" pitchFamily="2" charset="77"/>
              </a:rPr>
              <a:t>Trias energetica</a:t>
            </a:r>
          </a:p>
        </p:txBody>
      </p:sp>
      <p:sp>
        <p:nvSpPr>
          <p:cNvPr id="7" name="Driehoek 6">
            <a:extLst>
              <a:ext uri="{FF2B5EF4-FFF2-40B4-BE49-F238E27FC236}">
                <a16:creationId xmlns:a16="http://schemas.microsoft.com/office/drawing/2014/main" id="{3AB77FB9-F33E-B64F-AD93-D1E766476F7F}"/>
              </a:ext>
            </a:extLst>
          </p:cNvPr>
          <p:cNvSpPr/>
          <p:nvPr/>
        </p:nvSpPr>
        <p:spPr>
          <a:xfrm rot="7240593">
            <a:off x="2993705" y="2889962"/>
            <a:ext cx="4845193" cy="1376501"/>
          </a:xfrm>
          <a:prstGeom prst="triangle">
            <a:avLst>
              <a:gd name="adj" fmla="val 50498"/>
            </a:avLst>
          </a:prstGeom>
          <a:solidFill>
            <a:srgbClr val="42B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Galano Grotesque Alt" pitchFamily="2" charset="77"/>
              </a:rPr>
              <a:t>Slim Besparen</a:t>
            </a:r>
          </a:p>
        </p:txBody>
      </p:sp>
      <p:sp>
        <p:nvSpPr>
          <p:cNvPr id="8" name="Driehoek 7">
            <a:extLst>
              <a:ext uri="{FF2B5EF4-FFF2-40B4-BE49-F238E27FC236}">
                <a16:creationId xmlns:a16="http://schemas.microsoft.com/office/drawing/2014/main" id="{651E258E-2F0F-404C-8B85-7E911F2604D2}"/>
              </a:ext>
            </a:extLst>
          </p:cNvPr>
          <p:cNvSpPr/>
          <p:nvPr/>
        </p:nvSpPr>
        <p:spPr>
          <a:xfrm rot="14387474" flipH="1">
            <a:off x="4336610" y="2829794"/>
            <a:ext cx="4805417" cy="1472536"/>
          </a:xfrm>
          <a:prstGeom prst="triangle">
            <a:avLst>
              <a:gd name="adj" fmla="val 5003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Galano Grotesque Alt" pitchFamily="2" charset="77"/>
              </a:rPr>
              <a:t>Duurzaam opwekken</a:t>
            </a:r>
          </a:p>
        </p:txBody>
      </p:sp>
      <p:sp>
        <p:nvSpPr>
          <p:cNvPr id="9" name="Driehoek 8">
            <a:extLst>
              <a:ext uri="{FF2B5EF4-FFF2-40B4-BE49-F238E27FC236}">
                <a16:creationId xmlns:a16="http://schemas.microsoft.com/office/drawing/2014/main" id="{9F3140C1-678D-2E43-ADE8-63EE4F2C15A3}"/>
              </a:ext>
            </a:extLst>
          </p:cNvPr>
          <p:cNvSpPr/>
          <p:nvPr/>
        </p:nvSpPr>
        <p:spPr>
          <a:xfrm>
            <a:off x="3588377" y="4040567"/>
            <a:ext cx="5021961" cy="1399939"/>
          </a:xfrm>
          <a:prstGeom prst="triangle">
            <a:avLst>
              <a:gd name="adj" fmla="val 50033"/>
            </a:avLst>
          </a:prstGeom>
          <a:solidFill>
            <a:srgbClr val="F14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Galano Grotesque Alt" pitchFamily="2" charset="77"/>
              </a:rPr>
              <a:t>Fossielvrij restant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5AB1A6-8AB9-DE4D-9E44-1A90BC3FB1E1}"/>
              </a:ext>
            </a:extLst>
          </p:cNvPr>
          <p:cNvSpPr txBox="1">
            <a:spLocks/>
          </p:cNvSpPr>
          <p:nvPr/>
        </p:nvSpPr>
        <p:spPr>
          <a:xfrm>
            <a:off x="1451517" y="144978"/>
            <a:ext cx="10661461" cy="487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chemeClr val="accent2"/>
                </a:solidFill>
                <a:latin typeface="Galano Grotesque Alt SemiBold" pitchFamily="2" charset="77"/>
              </a:rPr>
              <a:t>Combinatie</a:t>
            </a:r>
            <a:r>
              <a:rPr lang="en-US" sz="3600" b="1" dirty="0">
                <a:solidFill>
                  <a:schemeClr val="accent2"/>
                </a:solidFill>
                <a:latin typeface="Galano Grotesque Alt SemiBold" pitchFamily="2" charset="77"/>
              </a:rPr>
              <a:t> van </a:t>
            </a:r>
            <a:r>
              <a:rPr lang="en-US" sz="3600" b="1" dirty="0" err="1">
                <a:solidFill>
                  <a:schemeClr val="accent2"/>
                </a:solidFill>
                <a:latin typeface="Galano Grotesque Alt SemiBold" pitchFamily="2" charset="77"/>
              </a:rPr>
              <a:t>maatregelen</a:t>
            </a:r>
            <a:r>
              <a:rPr lang="en-US" sz="3600" b="1" dirty="0">
                <a:solidFill>
                  <a:schemeClr val="accent2"/>
                </a:solidFill>
                <a:latin typeface="Galano Grotesque Alt SemiBold" pitchFamily="2" charset="77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Galano Grotesque Alt SemiBold" pitchFamily="2" charset="77"/>
              </a:rPr>
              <a:t>en</a:t>
            </a:r>
            <a:r>
              <a:rPr lang="en-US" sz="3600" b="1" dirty="0">
                <a:solidFill>
                  <a:schemeClr val="accent2"/>
                </a:solidFill>
                <a:latin typeface="Galano Grotesque Alt SemiBold" pitchFamily="2" charset="77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Galano Grotesque Alt SemiBold" pitchFamily="2" charset="77"/>
              </a:rPr>
              <a:t>technieken</a:t>
            </a:r>
            <a:r>
              <a:rPr lang="en-US" sz="3600" b="1" dirty="0">
                <a:solidFill>
                  <a:schemeClr val="accent2"/>
                </a:solidFill>
                <a:latin typeface="Galano Grotesque Alt SemiBold" pitchFamily="2" charset="77"/>
              </a:rPr>
              <a:t>…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1DE33D5F-8BDB-A94C-8FFF-B91BFF671338}"/>
              </a:ext>
            </a:extLst>
          </p:cNvPr>
          <p:cNvSpPr/>
          <p:nvPr/>
        </p:nvSpPr>
        <p:spPr>
          <a:xfrm>
            <a:off x="1166468" y="1085949"/>
            <a:ext cx="2872712" cy="33970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Gedrag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Isoleren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Ledverlichting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Bewegingsmelders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Slimme thermostaat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Warmte-terug-winning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Deurdrangers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Graadje koeler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Koelingen vol</a:t>
            </a:r>
          </a:p>
        </p:txBody>
      </p:sp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05C27196-D2BE-984C-9A24-A790BF3BD255}"/>
              </a:ext>
            </a:extLst>
          </p:cNvPr>
          <p:cNvSpPr/>
          <p:nvPr/>
        </p:nvSpPr>
        <p:spPr>
          <a:xfrm>
            <a:off x="8099155" y="1143492"/>
            <a:ext cx="2627377" cy="224679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Zonnepanelen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Zonneboilers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PVT panelen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Warmtepompen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 err="1">
                <a:latin typeface="Galano Grotesque Alt" pitchFamily="2" charset="77"/>
              </a:rPr>
              <a:t>Energie-opslag</a:t>
            </a:r>
            <a:endParaRPr lang="nl-NL" dirty="0">
              <a:latin typeface="Galano Grotesque Alt" pitchFamily="2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Ventilatie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>
                <a:latin typeface="Galano Grotesque Alt" pitchFamily="2" charset="77"/>
              </a:rPr>
              <a:t>WKO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8C57CCED-541A-8C41-92E8-8AE3CE5E7E2A}"/>
              </a:ext>
            </a:extLst>
          </p:cNvPr>
          <p:cNvSpPr/>
          <p:nvPr/>
        </p:nvSpPr>
        <p:spPr>
          <a:xfrm>
            <a:off x="5300196" y="3347443"/>
            <a:ext cx="1472239" cy="127116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Galano Grotesque Alt" pitchFamily="2" charset="77"/>
              </a:rPr>
              <a:t>CO2</a:t>
            </a:r>
          </a:p>
          <a:p>
            <a:pPr algn="ctr"/>
            <a:r>
              <a:rPr lang="nl-NL" sz="1600" dirty="0">
                <a:latin typeface="Galano Grotesque Alt" pitchFamily="2" charset="77"/>
              </a:rPr>
              <a:t>reductie</a:t>
            </a:r>
          </a:p>
        </p:txBody>
      </p:sp>
    </p:spTree>
    <p:extLst>
      <p:ext uri="{BB962C8B-B14F-4D97-AF65-F5344CB8AC3E}">
        <p14:creationId xmlns:p14="http://schemas.microsoft.com/office/powerpoint/2010/main" val="14725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4BD7B6-A7B5-F249-B829-E824435DBD9E}"/>
              </a:ext>
            </a:extLst>
          </p:cNvPr>
          <p:cNvSpPr/>
          <p:nvPr/>
        </p:nvSpPr>
        <p:spPr>
          <a:xfrm>
            <a:off x="0" y="-9659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7913" y="833642"/>
            <a:ext cx="9104965" cy="1512887"/>
          </a:xfrm>
        </p:spPr>
        <p:txBody>
          <a:bodyPr lIns="91440" tIns="45720" rIns="91440" bIns="45720" anchor="t"/>
          <a:lstStyle/>
          <a:p>
            <a:r>
              <a:rPr lang="nl-NL" sz="8000" dirty="0">
                <a:latin typeface="Galano Grotesque Alt SmBold It"/>
              </a:rPr>
              <a:t>Maar waarom doe je het dan niet?</a:t>
            </a:r>
            <a:endParaRPr lang="nl-NL" sz="8000" dirty="0"/>
          </a:p>
          <a:p>
            <a:endParaRPr lang="nl-NL" sz="4000" dirty="0"/>
          </a:p>
          <a:p>
            <a:r>
              <a:rPr lang="nl-NL" sz="4000" dirty="0">
                <a:solidFill>
                  <a:schemeClr val="bg1"/>
                </a:solidFill>
                <a:latin typeface="Galano Grotesque Alt SmBold It"/>
              </a:rPr>
              <a:t>Wat is jullie drempel om te verduurzamen?’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8063BCA-16F8-4BF1-83A0-FA1D7A0E7139}"/>
              </a:ext>
            </a:extLst>
          </p:cNvPr>
          <p:cNvSpPr txBox="1"/>
          <p:nvPr/>
        </p:nvSpPr>
        <p:spPr>
          <a:xfrm>
            <a:off x="4326903" y="5593664"/>
            <a:ext cx="385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🤔😳😰😡</a:t>
            </a:r>
          </a:p>
        </p:txBody>
      </p:sp>
    </p:spTree>
    <p:extLst>
      <p:ext uri="{BB962C8B-B14F-4D97-AF65-F5344CB8AC3E}">
        <p14:creationId xmlns:p14="http://schemas.microsoft.com/office/powerpoint/2010/main" val="3785039065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203566-7294-9E43-9FF3-FE98BD834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34989" y="1840585"/>
            <a:ext cx="7397576" cy="3176830"/>
          </a:xfrm>
        </p:spPr>
        <p:txBody>
          <a:bodyPr/>
          <a:lstStyle/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“We hebben geen geld”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Waar te beginnen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De gemeente werkt niet mee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Geen tijd / te weinig vrijwilligers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Geen kennis / zicht op verplichting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0" dirty="0">
                <a:solidFill>
                  <a:schemeClr val="tx1"/>
                </a:solidFill>
                <a:latin typeface="Galano Grotesque Alt SmBold It"/>
              </a:rPr>
              <a:t> Niet interessant voor 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12C0-72ED-504D-B7A4-DAE6DD074D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2738" y="241308"/>
            <a:ext cx="9638778" cy="753003"/>
          </a:xfrm>
        </p:spPr>
        <p:txBody>
          <a:bodyPr lIns="91440" tIns="45720" rIns="91440" bIns="45720" anchor="t"/>
          <a:lstStyle/>
          <a:p>
            <a:r>
              <a:rPr lang="nl-NL" sz="3200" dirty="0"/>
              <a:t>Er zijn altijd redenen om iets NIET te doen, </a:t>
            </a:r>
          </a:p>
          <a:p>
            <a:r>
              <a:rPr lang="nl-NL" sz="3200" dirty="0"/>
              <a:t>anders had je het vast al gedaan..</a:t>
            </a:r>
          </a:p>
        </p:txBody>
      </p:sp>
    </p:spTree>
    <p:extLst>
      <p:ext uri="{BB962C8B-B14F-4D97-AF65-F5344CB8AC3E}">
        <p14:creationId xmlns:p14="http://schemas.microsoft.com/office/powerpoint/2010/main" val="27246935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203566-7294-9E43-9FF3-FE98BD8343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47552" y="1004105"/>
            <a:ext cx="5599113" cy="4476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l-NL" dirty="0">
                <a:latin typeface="Galano Grotesque Alt SmBold It"/>
              </a:rPr>
              <a:t>Drempel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12C0-72ED-504D-B7A4-DAE6DD074D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2400"/>
            <a:ext cx="12192000" cy="7524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l-NL" sz="4800" b="1" dirty="0">
                <a:latin typeface="Galano Grotesque Alt SemiBold" pitchFamily="2" charset="77"/>
              </a:rPr>
              <a:t>Drempel: financiering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686DD9ED-E257-154F-AF32-63207B7E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2" y="33612"/>
            <a:ext cx="1168397" cy="11683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2ABB3B54-28C5-CA47-A1E7-57989247BD8D}"/>
              </a:ext>
            </a:extLst>
          </p:cNvPr>
          <p:cNvSpPr/>
          <p:nvPr/>
        </p:nvSpPr>
        <p:spPr>
          <a:xfrm>
            <a:off x="1947553" y="1551011"/>
            <a:ext cx="7180171" cy="1056904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Club heeft geen balans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Demografie bepaalt risico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Club kan niks in onderpand geven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AC195E9-4FE2-8E47-92B7-5597C3FE4073}"/>
              </a:ext>
            </a:extLst>
          </p:cNvPr>
          <p:cNvSpPr txBox="1"/>
          <p:nvPr/>
        </p:nvSpPr>
        <p:spPr>
          <a:xfrm>
            <a:off x="1947552" y="2826857"/>
            <a:ext cx="718017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rgbClr val="2C327F"/>
                </a:solidFill>
                <a:latin typeface="Galano Grotesque Alt SemiBold"/>
              </a:rPr>
              <a:t>Oplossingen…</a:t>
            </a:r>
          </a:p>
          <a:p>
            <a:endParaRPr lang="nl-NL" sz="2000" dirty="0">
              <a:latin typeface="Galano Grotesque Alt SmBold It"/>
            </a:endParaRP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Subsidie (BOSA/provinciaal/gemeente)</a:t>
            </a: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Lening met borgstelling SWS</a:t>
            </a: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Lening met borgstelling gemeente  </a:t>
            </a: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Sponsorbijdrages: adopteer een zonnepaneel</a:t>
            </a: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</a:t>
            </a:r>
            <a:r>
              <a:rPr lang="nl-NL" sz="2400" dirty="0" err="1">
                <a:latin typeface="Galano Grotesque Alt" pitchFamily="2" charset="77"/>
              </a:rPr>
              <a:t>Crowdfunding</a:t>
            </a:r>
            <a:endParaRPr lang="nl-NL" sz="2400" dirty="0">
              <a:latin typeface="Galano Grotesque Alt" pitchFamily="2" charset="77"/>
            </a:endParaRP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</a:t>
            </a:r>
            <a:r>
              <a:rPr lang="nl-NL" sz="2400" dirty="0" err="1">
                <a:latin typeface="Galano Grotesque Alt" pitchFamily="2" charset="77"/>
              </a:rPr>
              <a:t>Operational</a:t>
            </a:r>
            <a:r>
              <a:rPr lang="nl-NL" sz="2400" dirty="0">
                <a:latin typeface="Galano Grotesque Alt" pitchFamily="2" charset="77"/>
              </a:rPr>
              <a:t> lease</a:t>
            </a:r>
          </a:p>
          <a:p>
            <a:pPr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 Obligatielening onder leden/sponsoren</a:t>
            </a:r>
          </a:p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AC30D-0A81-B948-82FB-98372DFA8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214" y="5129249"/>
            <a:ext cx="1629788" cy="15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51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203566-7294-9E43-9FF3-FE98BD834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5506" y="1005468"/>
            <a:ext cx="7751138" cy="100432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Galano Grotesque Alt SmBold It"/>
              </a:rPr>
              <a:t>Drempel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12C0-72ED-504D-B7A4-DAE6DD074D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6611" y="215064"/>
            <a:ext cx="9638778" cy="753003"/>
          </a:xfrm>
        </p:spPr>
        <p:txBody>
          <a:bodyPr/>
          <a:lstStyle/>
          <a:p>
            <a:r>
              <a:rPr lang="nl-NL" dirty="0"/>
              <a:t>Drempel: Waar te beginnen?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F72AD178-70E1-8D40-A09C-843D4B63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2" y="33612"/>
            <a:ext cx="1168397" cy="11683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6929713E-6B1D-6144-9A6D-4568963A79D5}"/>
              </a:ext>
            </a:extLst>
          </p:cNvPr>
          <p:cNvSpPr/>
          <p:nvPr/>
        </p:nvSpPr>
        <p:spPr>
          <a:xfrm>
            <a:off x="1876787" y="1507629"/>
            <a:ext cx="7648575" cy="1308230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Geen inzicht in </a:t>
            </a:r>
            <a:r>
              <a:rPr lang="nl-NL" sz="2000" dirty="0" err="1">
                <a:latin typeface="Galano Grotesque Alt" pitchFamily="2" charset="77"/>
              </a:rPr>
              <a:t>quickwins</a:t>
            </a:r>
            <a:r>
              <a:rPr lang="nl-NL" sz="2000" dirty="0">
                <a:latin typeface="Galano Grotesque Alt" pitchFamily="2" charset="77"/>
              </a:rPr>
              <a:t>, investering, rendement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Welke technieken werken 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Verantwoording aan leden 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Welke rol speelt gemeente?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523A015-677A-594D-9827-9B200E778145}"/>
              </a:ext>
            </a:extLst>
          </p:cNvPr>
          <p:cNvSpPr txBox="1"/>
          <p:nvPr/>
        </p:nvSpPr>
        <p:spPr>
          <a:xfrm>
            <a:off x="1825506" y="2876857"/>
            <a:ext cx="84096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rgbClr val="2C327F"/>
                </a:solidFill>
                <a:latin typeface="Galano Grotesque Alt SemiBold"/>
              </a:rPr>
              <a:t>Oplossingen…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endParaRPr lang="nl-NL" sz="2400" dirty="0">
              <a:latin typeface="Galano Grotesque Alt" pitchFamily="2" charset="77"/>
            </a:endParaRP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Breng potentieel in kaart met energiescan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Werk maatregelen uit in business case op basis TCO 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Start kwaliteitsvergelijking/prijsvergelijking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Bepaal passende financieringsvorm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Vraag subsidies aan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Presenteer aan leden</a:t>
            </a:r>
          </a:p>
          <a:p>
            <a:pPr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Organiseer begeleiding uitvoering maatregelen</a:t>
            </a:r>
          </a:p>
        </p:txBody>
      </p:sp>
    </p:spTree>
    <p:extLst>
      <p:ext uri="{BB962C8B-B14F-4D97-AF65-F5344CB8AC3E}">
        <p14:creationId xmlns:p14="http://schemas.microsoft.com/office/powerpoint/2010/main" val="33553044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CEF7AA-58FB-FD46-8147-945BF3EA91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33911" y="3559892"/>
            <a:ext cx="9449095" cy="221040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Galano Grotesque Alt SmBold It"/>
              </a:rPr>
              <a:t>Oplossingen …</a:t>
            </a:r>
          </a:p>
          <a:p>
            <a:pPr marL="0" indent="0">
              <a:buNone/>
            </a:pPr>
            <a:endParaRPr lang="nl-NL" sz="2000" dirty="0">
              <a:latin typeface="Galano Grotesque Alt" pitchFamily="2" charset="77"/>
            </a:endParaRPr>
          </a:p>
          <a:p>
            <a:pPr marL="0"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Neem de regie</a:t>
            </a:r>
          </a:p>
          <a:p>
            <a:pPr marL="0"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Concretiseer voornemens</a:t>
            </a:r>
          </a:p>
          <a:p>
            <a:pPr marL="0" indent="-3429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Ondersteun ambitie gemeente: naast </a:t>
            </a:r>
            <a:r>
              <a:rPr lang="nl-NL" sz="2400" dirty="0" err="1">
                <a:latin typeface="Galano Grotesque Alt" pitchFamily="2" charset="77"/>
              </a:rPr>
              <a:t>ipv</a:t>
            </a:r>
            <a:r>
              <a:rPr lang="nl-NL" sz="2400" dirty="0">
                <a:latin typeface="Galano Grotesque Alt" pitchFamily="2" charset="77"/>
              </a:rPr>
              <a:t> tegenover elkaar</a:t>
            </a:r>
          </a:p>
          <a:p>
            <a:endParaRPr lang="nl-NL" sz="2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A5DCA7-F6AD-AD4C-B60B-85FD49DC2A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2776"/>
            <a:ext cx="12192000" cy="7540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l-NL" sz="4800" b="1" dirty="0">
                <a:solidFill>
                  <a:srgbClr val="2C327F"/>
                </a:solidFill>
                <a:latin typeface="Galano Grotesque Alt SemiBold" pitchFamily="2" charset="77"/>
              </a:rPr>
              <a:t>Medewerking gemeente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63CABBF6-39D7-A548-93AF-86781D38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2" y="33612"/>
            <a:ext cx="1168397" cy="11683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279E608C-ABB4-AE4B-B848-C9FA43534848}"/>
              </a:ext>
            </a:extLst>
          </p:cNvPr>
          <p:cNvSpPr/>
          <p:nvPr/>
        </p:nvSpPr>
        <p:spPr>
          <a:xfrm>
            <a:off x="1733912" y="1775040"/>
            <a:ext cx="8510226" cy="1665942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Onduidelijkheid beleid / Wel ambitie geen daadkracht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Onduidelijkheid eigendom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Gemeente betaalt niet mee (maar is dat eigenlijk wel nodig?)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Stroomrekening = vaste afspraak gemeente / niet transparant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3D67B99-1D96-B846-891A-DE852927FEC0}"/>
              </a:ext>
            </a:extLst>
          </p:cNvPr>
          <p:cNvSpPr/>
          <p:nvPr/>
        </p:nvSpPr>
        <p:spPr>
          <a:xfrm>
            <a:off x="1733912" y="1209356"/>
            <a:ext cx="1699504" cy="490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2800" b="1" dirty="0">
                <a:solidFill>
                  <a:srgbClr val="2C327F"/>
                </a:solidFill>
                <a:latin typeface="Galano Grotesque Alt SemiBold"/>
              </a:rPr>
              <a:t>Drempel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39238-547D-2C48-A81A-9B871618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59532" y="5939049"/>
            <a:ext cx="2132468" cy="12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941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203566-7294-9E43-9FF3-FE98BD8343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7613" y="1164098"/>
            <a:ext cx="6061877" cy="51755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Drempel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12C0-72ED-504D-B7A4-DAE6DD074D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2110" y="235995"/>
            <a:ext cx="9638778" cy="753003"/>
          </a:xfrm>
        </p:spPr>
        <p:txBody>
          <a:bodyPr/>
          <a:lstStyle/>
          <a:p>
            <a:r>
              <a:rPr lang="nl-NL" dirty="0"/>
              <a:t>Geen tijd / kennis/ vrijwilligers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757764B6-DD46-AE4B-8467-CB25718F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2" y="33612"/>
            <a:ext cx="1168397" cy="11683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ACFF0AC1-567C-984B-9F40-140457BE9DD7}"/>
              </a:ext>
            </a:extLst>
          </p:cNvPr>
          <p:cNvSpPr/>
          <p:nvPr/>
        </p:nvSpPr>
        <p:spPr>
          <a:xfrm>
            <a:off x="1547612" y="1681655"/>
            <a:ext cx="9374389" cy="1947311"/>
          </a:xfrm>
          <a:prstGeom prst="roundRect">
            <a:avLst/>
          </a:prstGeom>
          <a:solidFill>
            <a:srgbClr val="F14F0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Prioriteit niet bij verduurzamen door onvoldoende zicht op </a:t>
            </a:r>
            <a:r>
              <a:rPr lang="nl-NL" sz="2000" dirty="0" err="1">
                <a:latin typeface="Galano Grotesque Alt" pitchFamily="2" charset="77"/>
              </a:rPr>
              <a:t>profit</a:t>
            </a:r>
            <a:endParaRPr lang="nl-NL" sz="2000" dirty="0">
              <a:latin typeface="Galano Grotesque Alt" pitchFamily="2" charset="77"/>
            </a:endParaRP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Niet direct te maken met de sport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Koudwatervrees vanuit “angst” voor verantwoording 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Tijdgebrek</a:t>
            </a:r>
          </a:p>
          <a:p>
            <a:pPr marL="457200" indent="-457200">
              <a:buClr>
                <a:srgbClr val="2C327F"/>
              </a:buClr>
              <a:buFont typeface="Wingdings" pitchFamily="2" charset="2"/>
              <a:buChar char="§"/>
            </a:pPr>
            <a:r>
              <a:rPr lang="nl-NL" sz="2000" dirty="0">
                <a:latin typeface="Galano Grotesque Alt" pitchFamily="2" charset="77"/>
              </a:rPr>
              <a:t>Onvoldoende zicht op positief (financieel) effect voor club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A170199-4775-D94A-A04E-9AB27B311FCC}"/>
              </a:ext>
            </a:extLst>
          </p:cNvPr>
          <p:cNvSpPr txBox="1"/>
          <p:nvPr/>
        </p:nvSpPr>
        <p:spPr>
          <a:xfrm>
            <a:off x="1547612" y="3628966"/>
            <a:ext cx="9722502" cy="280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C327F"/>
                </a:solidFill>
                <a:latin typeface="Galano Grotesque Alt SemiBold"/>
              </a:rPr>
              <a:t>Oplossing</a:t>
            </a:r>
          </a:p>
          <a:p>
            <a:endParaRPr lang="nl-NL" sz="2800" b="1" dirty="0">
              <a:solidFill>
                <a:srgbClr val="2C327F"/>
              </a:solidFill>
              <a:latin typeface="Galano Grotesque Alt SemiBold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Laat het duurzaam potentieel inzichtelijk maken met een scan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Betrek onafhankelijke experts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Betrek en informeer leden en bestuur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dirty="0">
                <a:latin typeface="Galano Grotesque Alt" pitchFamily="2" charset="77"/>
              </a:rPr>
              <a:t>Leg verantwoordelijkheid voor resultaat bij expert</a:t>
            </a:r>
          </a:p>
        </p:txBody>
      </p:sp>
    </p:spTree>
    <p:extLst>
      <p:ext uri="{BB962C8B-B14F-4D97-AF65-F5344CB8AC3E}">
        <p14:creationId xmlns:p14="http://schemas.microsoft.com/office/powerpoint/2010/main" val="3784150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E1D2E6-F594-324F-AE43-5F1B7513C85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6970" y="125776"/>
            <a:ext cx="10011159" cy="83738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nl-NL" sz="4800" b="1" dirty="0">
                <a:solidFill>
                  <a:srgbClr val="2C327F"/>
                </a:solidFill>
                <a:latin typeface="Galano Grotesque Alt SemiBold" pitchFamily="2" charset="77"/>
              </a:rPr>
              <a:t>De verduurzamingsroute</a:t>
            </a:r>
            <a:r>
              <a:rPr lang="nl-NL" sz="4000" dirty="0">
                <a:latin typeface="Galano Grotesque Alt SmBold It"/>
              </a:rPr>
              <a:t>...</a:t>
            </a:r>
            <a:endParaRPr lang="nl-NL" sz="4000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9460F18-BA63-604B-BA5B-E96B6B74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0" y="2560272"/>
            <a:ext cx="8876024" cy="24330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52EF04-302D-E549-B127-D8E24A6D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64" y="3733400"/>
            <a:ext cx="968949" cy="968949"/>
          </a:xfrm>
          <a:prstGeom prst="rect">
            <a:avLst/>
          </a:prstGeom>
        </p:spPr>
      </p:pic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02F7C4DC-AD35-234D-897D-0D93C0B86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790" y="3734788"/>
            <a:ext cx="1111812" cy="96857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4A3997-5516-0D46-A1BA-D193478B4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264" y="2859533"/>
            <a:ext cx="968573" cy="968573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6DA222A-D223-3542-AA50-60DF97CD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249" y="3733400"/>
            <a:ext cx="1027448" cy="965801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81B7556-559B-004C-8C23-02143B1E3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857" y="3721677"/>
            <a:ext cx="968573" cy="96857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D5CF44-AF70-8843-A64D-BB57BABD2B70}"/>
              </a:ext>
            </a:extLst>
          </p:cNvPr>
          <p:cNvCxnSpPr>
            <a:cxnSpLocks/>
          </p:cNvCxnSpPr>
          <p:nvPr/>
        </p:nvCxnSpPr>
        <p:spPr>
          <a:xfrm>
            <a:off x="1451237" y="4847900"/>
            <a:ext cx="1" cy="580902"/>
          </a:xfrm>
          <a:prstGeom prst="line">
            <a:avLst/>
          </a:prstGeom>
          <a:ln>
            <a:solidFill>
              <a:schemeClr val="accent4"/>
            </a:solidFill>
            <a:round/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746EAD-5264-9A4C-BC65-4660AA371D0F}"/>
              </a:ext>
            </a:extLst>
          </p:cNvPr>
          <p:cNvCxnSpPr>
            <a:cxnSpLocks/>
          </p:cNvCxnSpPr>
          <p:nvPr/>
        </p:nvCxnSpPr>
        <p:spPr>
          <a:xfrm flipV="1">
            <a:off x="2498515" y="2162702"/>
            <a:ext cx="0" cy="47283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C02EAD-F01B-4E44-ABA2-C6FC6E8FF764}"/>
              </a:ext>
            </a:extLst>
          </p:cNvPr>
          <p:cNvCxnSpPr>
            <a:cxnSpLocks/>
          </p:cNvCxnSpPr>
          <p:nvPr/>
        </p:nvCxnSpPr>
        <p:spPr>
          <a:xfrm>
            <a:off x="3546432" y="4871552"/>
            <a:ext cx="0" cy="557250"/>
          </a:xfrm>
          <a:prstGeom prst="line">
            <a:avLst/>
          </a:prstGeom>
          <a:ln>
            <a:solidFill>
              <a:schemeClr val="accent4"/>
            </a:solidFill>
            <a:round/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5ECE7E-63F2-6947-8D9B-9ECC0F2A0961}"/>
              </a:ext>
            </a:extLst>
          </p:cNvPr>
          <p:cNvCxnSpPr>
            <a:cxnSpLocks/>
          </p:cNvCxnSpPr>
          <p:nvPr/>
        </p:nvCxnSpPr>
        <p:spPr>
          <a:xfrm flipV="1">
            <a:off x="4531553" y="2013515"/>
            <a:ext cx="0" cy="622017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25B89F-FF76-A34E-9B5B-393B5667FD40}"/>
              </a:ext>
            </a:extLst>
          </p:cNvPr>
          <p:cNvCxnSpPr>
            <a:cxnSpLocks/>
          </p:cNvCxnSpPr>
          <p:nvPr/>
        </p:nvCxnSpPr>
        <p:spPr>
          <a:xfrm>
            <a:off x="5660690" y="4947701"/>
            <a:ext cx="0" cy="450734"/>
          </a:xfrm>
          <a:prstGeom prst="line">
            <a:avLst/>
          </a:prstGeom>
          <a:ln>
            <a:solidFill>
              <a:schemeClr val="accent4"/>
            </a:solidFill>
            <a:round/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25DDF-4693-E640-AEB4-C0FAF3F0EC77}"/>
              </a:ext>
            </a:extLst>
          </p:cNvPr>
          <p:cNvCxnSpPr>
            <a:cxnSpLocks/>
          </p:cNvCxnSpPr>
          <p:nvPr/>
        </p:nvCxnSpPr>
        <p:spPr>
          <a:xfrm flipV="1">
            <a:off x="6725438" y="2013515"/>
            <a:ext cx="0" cy="622018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4691D-5AF6-6E47-BA35-01F9E757E887}"/>
              </a:ext>
            </a:extLst>
          </p:cNvPr>
          <p:cNvCxnSpPr>
            <a:cxnSpLocks/>
          </p:cNvCxnSpPr>
          <p:nvPr/>
        </p:nvCxnSpPr>
        <p:spPr>
          <a:xfrm>
            <a:off x="7742076" y="4899745"/>
            <a:ext cx="11069" cy="498690"/>
          </a:xfrm>
          <a:prstGeom prst="line">
            <a:avLst/>
          </a:prstGeom>
          <a:ln>
            <a:solidFill>
              <a:schemeClr val="accent4"/>
            </a:solidFill>
            <a:round/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E9ADE806-29C1-C049-B585-16CD72CA7265}"/>
              </a:ext>
            </a:extLst>
          </p:cNvPr>
          <p:cNvSpPr txBox="1">
            <a:spLocks/>
          </p:cNvSpPr>
          <p:nvPr/>
        </p:nvSpPr>
        <p:spPr>
          <a:xfrm>
            <a:off x="669302" y="5488173"/>
            <a:ext cx="1697533" cy="28435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accent2"/>
                </a:solidFill>
              </a:rPr>
              <a:t>Opgewekte scan</a:t>
            </a:r>
            <a:endParaRPr lang="en-NL" sz="1400">
              <a:solidFill>
                <a:schemeClr val="accent2"/>
              </a:solidFill>
            </a:endParaRPr>
          </a:p>
        </p:txBody>
      </p:sp>
      <p:sp>
        <p:nvSpPr>
          <p:cNvPr id="18" name="Text Placeholder 58">
            <a:extLst>
              <a:ext uri="{FF2B5EF4-FFF2-40B4-BE49-F238E27FC236}">
                <a16:creationId xmlns:a16="http://schemas.microsoft.com/office/drawing/2014/main" id="{810A1AFD-73C1-B249-9DDD-920DD5451831}"/>
              </a:ext>
            </a:extLst>
          </p:cNvPr>
          <p:cNvSpPr txBox="1">
            <a:spLocks/>
          </p:cNvSpPr>
          <p:nvPr/>
        </p:nvSpPr>
        <p:spPr>
          <a:xfrm>
            <a:off x="1272148" y="1456101"/>
            <a:ext cx="2386684" cy="2843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80"/>
              </a:lnSpc>
            </a:pPr>
            <a:r>
              <a:rPr lang="en-NL" sz="1400">
                <a:solidFill>
                  <a:schemeClr val="accent2"/>
                </a:solidFill>
              </a:rPr>
              <a:t>Verduurzaming</a:t>
            </a:r>
            <a:r>
              <a:rPr lang="nl-NL" sz="1400">
                <a:solidFill>
                  <a:schemeClr val="accent2"/>
                </a:solidFill>
              </a:rPr>
              <a:t>s</a:t>
            </a:r>
            <a:br>
              <a:rPr lang="nl-NL" sz="14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rapport</a:t>
            </a:r>
            <a:endParaRPr lang="en-NL" sz="1400">
              <a:solidFill>
                <a:schemeClr val="accent2"/>
              </a:solidFill>
            </a:endParaRPr>
          </a:p>
        </p:txBody>
      </p:sp>
      <p:sp>
        <p:nvSpPr>
          <p:cNvPr id="19" name="Text Placeholder 58">
            <a:extLst>
              <a:ext uri="{FF2B5EF4-FFF2-40B4-BE49-F238E27FC236}">
                <a16:creationId xmlns:a16="http://schemas.microsoft.com/office/drawing/2014/main" id="{DB9C9426-B268-6C4E-945E-EAAC22514597}"/>
              </a:ext>
            </a:extLst>
          </p:cNvPr>
          <p:cNvSpPr txBox="1">
            <a:spLocks/>
          </p:cNvSpPr>
          <p:nvPr/>
        </p:nvSpPr>
        <p:spPr>
          <a:xfrm>
            <a:off x="4878754" y="5488173"/>
            <a:ext cx="1697533" cy="77140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80"/>
              </a:lnSpc>
            </a:pPr>
            <a:r>
              <a:rPr lang="nl-NL" sz="1400">
                <a:solidFill>
                  <a:schemeClr val="accent2"/>
                </a:solidFill>
              </a:rPr>
              <a:t>ALV/</a:t>
            </a:r>
            <a:br>
              <a:rPr lang="nl-NL" sz="1400">
                <a:solidFill>
                  <a:schemeClr val="accent2"/>
                </a:solidFill>
              </a:rPr>
            </a:br>
            <a:r>
              <a:rPr lang="nl-NL" sz="1400">
                <a:solidFill>
                  <a:schemeClr val="accent2"/>
                </a:solidFill>
              </a:rPr>
              <a:t>Overeenkomst</a:t>
            </a:r>
          </a:p>
          <a:p>
            <a:pPr>
              <a:lnSpc>
                <a:spcPts val="1280"/>
              </a:lnSpc>
            </a:pPr>
            <a:endParaRPr lang="en-NL" sz="1400">
              <a:solidFill>
                <a:schemeClr val="accent2"/>
              </a:solidFill>
            </a:endParaRP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2BB573AB-F595-5E40-A2E5-9E03FB401689}"/>
              </a:ext>
            </a:extLst>
          </p:cNvPr>
          <p:cNvSpPr txBox="1">
            <a:spLocks/>
          </p:cNvSpPr>
          <p:nvPr/>
        </p:nvSpPr>
        <p:spPr>
          <a:xfrm>
            <a:off x="7020315" y="5488173"/>
            <a:ext cx="1453940" cy="28435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accent2"/>
                </a:solidFill>
              </a:rPr>
              <a:t>Realisatie</a:t>
            </a:r>
            <a:endParaRPr lang="en-NL" sz="1400">
              <a:solidFill>
                <a:schemeClr val="accent2"/>
              </a:solidFill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4EA90B8B-0108-BD41-BF34-422ABB9FB2B9}"/>
              </a:ext>
            </a:extLst>
          </p:cNvPr>
          <p:cNvSpPr txBox="1">
            <a:spLocks/>
          </p:cNvSpPr>
          <p:nvPr/>
        </p:nvSpPr>
        <p:spPr>
          <a:xfrm>
            <a:off x="10044448" y="1456101"/>
            <a:ext cx="1697532" cy="2843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80"/>
              </a:lnSpc>
            </a:pPr>
            <a:r>
              <a:rPr lang="nl-NL" sz="1400">
                <a:solidFill>
                  <a:schemeClr val="accent2"/>
                </a:solidFill>
              </a:rPr>
              <a:t>Feestelijke opening</a:t>
            </a:r>
            <a:endParaRPr lang="en-NL" sz="1400">
              <a:solidFill>
                <a:schemeClr val="accent2"/>
              </a:solidFill>
            </a:endParaRPr>
          </a:p>
        </p:txBody>
      </p:sp>
      <p:sp>
        <p:nvSpPr>
          <p:cNvPr id="22" name="Text Placeholder 58">
            <a:extLst>
              <a:ext uri="{FF2B5EF4-FFF2-40B4-BE49-F238E27FC236}">
                <a16:creationId xmlns:a16="http://schemas.microsoft.com/office/drawing/2014/main" id="{E108CF43-9C60-7445-A045-85149D2A5D87}"/>
              </a:ext>
            </a:extLst>
          </p:cNvPr>
          <p:cNvSpPr txBox="1">
            <a:spLocks/>
          </p:cNvSpPr>
          <p:nvPr/>
        </p:nvSpPr>
        <p:spPr>
          <a:xfrm>
            <a:off x="8951752" y="5488173"/>
            <a:ext cx="1697533" cy="28435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>
                <a:solidFill>
                  <a:srgbClr val="126764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1400">
                <a:solidFill>
                  <a:schemeClr val="accent2"/>
                </a:solidFill>
              </a:rPr>
              <a:t>Service &amp; beheer</a:t>
            </a:r>
          </a:p>
        </p:txBody>
      </p:sp>
      <p:sp>
        <p:nvSpPr>
          <p:cNvPr id="23" name="Tekstvak 6">
            <a:extLst>
              <a:ext uri="{FF2B5EF4-FFF2-40B4-BE49-F238E27FC236}">
                <a16:creationId xmlns:a16="http://schemas.microsoft.com/office/drawing/2014/main" id="{95EA565F-B590-6E46-9100-413468EE8D20}"/>
              </a:ext>
            </a:extLst>
          </p:cNvPr>
          <p:cNvSpPr txBox="1"/>
          <p:nvPr/>
        </p:nvSpPr>
        <p:spPr>
          <a:xfrm>
            <a:off x="2852301" y="5488173"/>
            <a:ext cx="1697525" cy="29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>
                <a:solidFill>
                  <a:schemeClr val="accent2"/>
                </a:solidFill>
                <a:latin typeface="Galano Grotesque Alt SemiBold" pitchFamily="2" charset="77"/>
              </a:rPr>
              <a:t>Adviesgesprek</a:t>
            </a:r>
          </a:p>
        </p:txBody>
      </p:sp>
      <p:sp>
        <p:nvSpPr>
          <p:cNvPr id="24" name="Tekstvak 8">
            <a:extLst>
              <a:ext uri="{FF2B5EF4-FFF2-40B4-BE49-F238E27FC236}">
                <a16:creationId xmlns:a16="http://schemas.microsoft.com/office/drawing/2014/main" id="{9EA02C63-4AF1-024A-8393-78005AB27250}"/>
              </a:ext>
            </a:extLst>
          </p:cNvPr>
          <p:cNvSpPr txBox="1"/>
          <p:nvPr/>
        </p:nvSpPr>
        <p:spPr>
          <a:xfrm>
            <a:off x="3758462" y="1456101"/>
            <a:ext cx="1546179" cy="28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1400" b="1">
                <a:solidFill>
                  <a:schemeClr val="accent2"/>
                </a:solidFill>
                <a:latin typeface="Galano Grotesque Alt SemiBold" pitchFamily="2" charset="77"/>
              </a:rPr>
              <a:t>Opgewekt plan</a:t>
            </a:r>
          </a:p>
        </p:txBody>
      </p:sp>
      <p:pic>
        <p:nvPicPr>
          <p:cNvPr id="25" name="Afbeelding 44">
            <a:extLst>
              <a:ext uri="{FF2B5EF4-FFF2-40B4-BE49-F238E27FC236}">
                <a16:creationId xmlns:a16="http://schemas.microsoft.com/office/drawing/2014/main" id="{F54821F8-27C8-0041-9395-9899F068C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112" y="2500735"/>
            <a:ext cx="2864134" cy="2465330"/>
          </a:xfrm>
          <a:prstGeom prst="rect">
            <a:avLst/>
          </a:prstGeom>
        </p:spPr>
      </p:pic>
      <p:pic>
        <p:nvPicPr>
          <p:cNvPr id="26" name="Afbeelding 45">
            <a:extLst>
              <a:ext uri="{FF2B5EF4-FFF2-40B4-BE49-F238E27FC236}">
                <a16:creationId xmlns:a16="http://schemas.microsoft.com/office/drawing/2014/main" id="{52B05747-0B0C-2240-B3E3-C7D2F078D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6180" y="2810853"/>
            <a:ext cx="974927" cy="974928"/>
          </a:xfrm>
          <a:prstGeom prst="rect">
            <a:avLst/>
          </a:prstGeom>
        </p:spPr>
      </p:pic>
      <p:pic>
        <p:nvPicPr>
          <p:cNvPr id="27" name="Picture 27" descr="Icon&#10;&#10;Description automatically generated">
            <a:extLst>
              <a:ext uri="{FF2B5EF4-FFF2-40B4-BE49-F238E27FC236}">
                <a16:creationId xmlns:a16="http://schemas.microsoft.com/office/drawing/2014/main" id="{3B50B4A4-9751-DA4B-AA0A-B59D629C9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3058" y="3662575"/>
            <a:ext cx="974927" cy="974928"/>
          </a:xfrm>
          <a:prstGeom prst="rect">
            <a:avLst/>
          </a:prstGeom>
        </p:spPr>
      </p:pic>
      <p:cxnSp>
        <p:nvCxnSpPr>
          <p:cNvPr id="28" name="Straight Connector 35">
            <a:extLst>
              <a:ext uri="{FF2B5EF4-FFF2-40B4-BE49-F238E27FC236}">
                <a16:creationId xmlns:a16="http://schemas.microsoft.com/office/drawing/2014/main" id="{5377B3A9-ACE4-A64C-92AF-C0E65D74B1D8}"/>
              </a:ext>
            </a:extLst>
          </p:cNvPr>
          <p:cNvCxnSpPr>
            <a:cxnSpLocks/>
          </p:cNvCxnSpPr>
          <p:nvPr/>
        </p:nvCxnSpPr>
        <p:spPr>
          <a:xfrm flipV="1">
            <a:off x="10823643" y="2013515"/>
            <a:ext cx="0" cy="622017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9" name="Afbeelding 51">
            <a:extLst>
              <a:ext uri="{FF2B5EF4-FFF2-40B4-BE49-F238E27FC236}">
                <a16:creationId xmlns:a16="http://schemas.microsoft.com/office/drawing/2014/main" id="{6834AB83-979E-1148-80C5-C02826C59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5615" y="2855784"/>
            <a:ext cx="965801" cy="965801"/>
          </a:xfrm>
          <a:prstGeom prst="rect">
            <a:avLst/>
          </a:prstGeom>
        </p:spPr>
      </p:pic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id="{527DB587-42C7-8940-AB60-3B35C9462981}"/>
              </a:ext>
            </a:extLst>
          </p:cNvPr>
          <p:cNvCxnSpPr>
            <a:cxnSpLocks/>
          </p:cNvCxnSpPr>
          <p:nvPr/>
        </p:nvCxnSpPr>
        <p:spPr>
          <a:xfrm flipV="1">
            <a:off x="9800519" y="4852468"/>
            <a:ext cx="1" cy="565049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1" name="Afbeelding 60">
            <a:extLst>
              <a:ext uri="{FF2B5EF4-FFF2-40B4-BE49-F238E27FC236}">
                <a16:creationId xmlns:a16="http://schemas.microsoft.com/office/drawing/2014/main" id="{90875DF1-AFDC-0346-91B5-986E5984E6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7332" y="2836581"/>
            <a:ext cx="915825" cy="915825"/>
          </a:xfrm>
          <a:prstGeom prst="rect">
            <a:avLst/>
          </a:prstGeom>
        </p:spPr>
      </p:pic>
      <p:sp>
        <p:nvSpPr>
          <p:cNvPr id="32" name="Tekstvak 61">
            <a:extLst>
              <a:ext uri="{FF2B5EF4-FFF2-40B4-BE49-F238E27FC236}">
                <a16:creationId xmlns:a16="http://schemas.microsoft.com/office/drawing/2014/main" id="{C109363C-81E8-CD48-A322-00D69215DB15}"/>
              </a:ext>
            </a:extLst>
          </p:cNvPr>
          <p:cNvSpPr txBox="1"/>
          <p:nvPr/>
        </p:nvSpPr>
        <p:spPr>
          <a:xfrm>
            <a:off x="8359722" y="1456101"/>
            <a:ext cx="953336" cy="28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1400" b="1">
                <a:solidFill>
                  <a:schemeClr val="accent2"/>
                </a:solidFill>
                <a:latin typeface="Galano Grotesque Alt SemiBold" pitchFamily="2" charset="77"/>
              </a:rPr>
              <a:t>Keuring</a:t>
            </a:r>
          </a:p>
        </p:txBody>
      </p:sp>
      <p:pic>
        <p:nvPicPr>
          <p:cNvPr id="33" name="Afbeelding 63">
            <a:extLst>
              <a:ext uri="{FF2B5EF4-FFF2-40B4-BE49-F238E27FC236}">
                <a16:creationId xmlns:a16="http://schemas.microsoft.com/office/drawing/2014/main" id="{D15B4D15-EC71-3843-9A28-08A7A5D72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0181" y="2886977"/>
            <a:ext cx="965802" cy="9658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C607EF-92F2-174B-BED2-F3CE716470F6}"/>
              </a:ext>
            </a:extLst>
          </p:cNvPr>
          <p:cNvCxnSpPr>
            <a:cxnSpLocks/>
          </p:cNvCxnSpPr>
          <p:nvPr/>
        </p:nvCxnSpPr>
        <p:spPr>
          <a:xfrm flipV="1">
            <a:off x="8790721" y="2077616"/>
            <a:ext cx="0" cy="557917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6252341-6866-D741-82BF-DF6EAFC3E7F4}"/>
              </a:ext>
            </a:extLst>
          </p:cNvPr>
          <p:cNvSpPr txBox="1"/>
          <p:nvPr/>
        </p:nvSpPr>
        <p:spPr>
          <a:xfrm>
            <a:off x="5673468" y="1456101"/>
            <a:ext cx="2205256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80"/>
              </a:lnSpc>
            </a:pPr>
            <a:r>
              <a:rPr lang="nl-NL" sz="1400" b="1">
                <a:solidFill>
                  <a:schemeClr val="accent2"/>
                </a:solidFill>
                <a:latin typeface="Galano Grotesque Alt SemiBold" pitchFamily="2" charset="77"/>
              </a:rPr>
              <a:t>Subsidie | Financiering | Inkoop |</a:t>
            </a:r>
            <a:endParaRPr lang="en-NL" sz="1400" b="1">
              <a:solidFill>
                <a:schemeClr val="accent2"/>
              </a:solidFill>
              <a:latin typeface="Galano Grotesque Alt SemiBold" pitchFamily="2" charset="77"/>
            </a:endParaRPr>
          </a:p>
          <a:p>
            <a:endParaRPr lang="en-NL"/>
          </a:p>
        </p:txBody>
      </p:sp>
      <p:pic>
        <p:nvPicPr>
          <p:cNvPr id="34" name="Picture 41">
            <a:extLst>
              <a:ext uri="{FF2B5EF4-FFF2-40B4-BE49-F238E27FC236}">
                <a16:creationId xmlns:a16="http://schemas.microsoft.com/office/drawing/2014/main" id="{0F8206A9-0137-CF79-8729-9692B4B7CB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669" y="226495"/>
            <a:ext cx="1704656" cy="716559"/>
          </a:xfrm>
          <a:prstGeom prst="rect">
            <a:avLst/>
          </a:prstGeom>
        </p:spPr>
      </p:pic>
      <p:pic>
        <p:nvPicPr>
          <p:cNvPr id="36" name="Afbeelding 3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C01DA45-4A02-23F8-E1E2-790CDAD653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3186" y="96480"/>
            <a:ext cx="2101368" cy="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15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038" y="142809"/>
            <a:ext cx="12192000" cy="775778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 err="1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Een</a:t>
            </a:r>
            <a:r>
              <a:rPr lang="en-US" dirty="0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Opgewekt</a:t>
            </a:r>
            <a:r>
              <a:rPr lang="en-US" dirty="0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 plan… </a:t>
            </a:r>
            <a:r>
              <a:rPr lang="en-US" dirty="0" err="1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een</a:t>
            </a:r>
            <a:r>
              <a:rPr lang="en-US" dirty="0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 hele </a:t>
            </a:r>
            <a:r>
              <a:rPr lang="en-US" dirty="0" err="1">
                <a:solidFill>
                  <a:srgbClr val="2C327F"/>
                </a:solidFill>
                <a:latin typeface="Galano Grotesque Alt SmBold It" pitchFamily="2" charset="77"/>
                <a:ea typeface="+mn-ea"/>
                <a:cs typeface="+mn-cs"/>
              </a:rPr>
              <a:t>puzzel</a:t>
            </a:r>
            <a:endParaRPr lang="en-US" dirty="0">
              <a:solidFill>
                <a:srgbClr val="2C327F"/>
              </a:solidFill>
              <a:latin typeface="Galano Grotesque Alt SmBold It" pitchFamily="2" charset="77"/>
              <a:ea typeface="+mn-ea"/>
              <a:cs typeface="+mn-cs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0D5B8114-D54D-8E4A-B2A5-7F9F342D2D83}"/>
              </a:ext>
            </a:extLst>
          </p:cNvPr>
          <p:cNvSpPr/>
          <p:nvPr/>
        </p:nvSpPr>
        <p:spPr>
          <a:xfrm>
            <a:off x="0" y="6423906"/>
            <a:ext cx="12289134" cy="434094"/>
          </a:xfrm>
          <a:prstGeom prst="rect">
            <a:avLst/>
          </a:prstGeom>
          <a:solidFill>
            <a:srgbClr val="9C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EF16FD6-91D3-CB45-8E00-F681F635238F}"/>
              </a:ext>
            </a:extLst>
          </p:cNvPr>
          <p:cNvGrpSpPr/>
          <p:nvPr/>
        </p:nvGrpSpPr>
        <p:grpSpPr>
          <a:xfrm>
            <a:off x="146697" y="1113479"/>
            <a:ext cx="11739837" cy="4631042"/>
            <a:chOff x="181396" y="1084022"/>
            <a:chExt cx="11739837" cy="4631042"/>
          </a:xfrm>
        </p:grpSpPr>
        <p:sp>
          <p:nvSpPr>
            <p:cNvPr id="46" name="Oval 21">
              <a:extLst>
                <a:ext uri="{FF2B5EF4-FFF2-40B4-BE49-F238E27FC236}">
                  <a16:creationId xmlns:a16="http://schemas.microsoft.com/office/drawing/2014/main" id="{B164B805-2905-4DFA-95F7-A77DE83C3A06}"/>
                </a:ext>
              </a:extLst>
            </p:cNvPr>
            <p:cNvSpPr/>
            <p:nvPr/>
          </p:nvSpPr>
          <p:spPr>
            <a:xfrm rot="10800000">
              <a:off x="10159811" y="1084023"/>
              <a:ext cx="1761422" cy="2988492"/>
            </a:xfrm>
            <a:custGeom>
              <a:avLst/>
              <a:gdLst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427338 w 1449013"/>
                <a:gd name="connsiteY16" fmla="*/ 719630 h 1952472"/>
                <a:gd name="connsiteX17" fmla="*/ 141381 w 1449013"/>
                <a:gd name="connsiteY17" fmla="*/ 433666 h 1952472"/>
                <a:gd name="connsiteX18" fmla="*/ 0 w 1449013"/>
                <a:gd name="connsiteY18" fmla="*/ 471352 h 1952472"/>
                <a:gd name="connsiteX19" fmla="*/ 0 w 1449013"/>
                <a:gd name="connsiteY19" fmla="*/ 0 h 1952472"/>
                <a:gd name="connsiteX20" fmla="*/ 1449013 w 1449013"/>
                <a:gd name="connsiteY20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141381 w 1449013"/>
                <a:gd name="connsiteY16" fmla="*/ 433666 h 1952472"/>
                <a:gd name="connsiteX17" fmla="*/ 0 w 1449013"/>
                <a:gd name="connsiteY17" fmla="*/ 471352 h 1952472"/>
                <a:gd name="connsiteX18" fmla="*/ 0 w 1449013"/>
                <a:gd name="connsiteY18" fmla="*/ 0 h 1952472"/>
                <a:gd name="connsiteX19" fmla="*/ 1449013 w 1449013"/>
                <a:gd name="connsiteY19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0 w 1449013"/>
                <a:gd name="connsiteY16" fmla="*/ 471352 h 1952472"/>
                <a:gd name="connsiteX17" fmla="*/ 0 w 1449013"/>
                <a:gd name="connsiteY17" fmla="*/ 0 h 1952472"/>
                <a:gd name="connsiteX18" fmla="*/ 1449013 w 1449013"/>
                <a:gd name="connsiteY18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0 w 1449013"/>
                <a:gd name="connsiteY16" fmla="*/ 0 h 1952472"/>
                <a:gd name="connsiteX17" fmla="*/ 1449013 w 1449013"/>
                <a:gd name="connsiteY17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0 h 1952472"/>
                <a:gd name="connsiteX16" fmla="*/ 1449013 w 1449013"/>
                <a:gd name="connsiteY16" fmla="*/ 0 h 195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0"/>
                  </a:lnTo>
                  <a:lnTo>
                    <a:pt x="1449013" y="0"/>
                  </a:lnTo>
                  <a:close/>
                </a:path>
              </a:pathLst>
            </a:custGeom>
            <a:solidFill>
              <a:srgbClr val="42B8EA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B8EA"/>
                </a:solidFill>
                <a:effectLst/>
                <a:highlight>
                  <a:srgbClr val="42B8EA"/>
                </a:highlight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49" name="Oval 21">
              <a:extLst>
                <a:ext uri="{FF2B5EF4-FFF2-40B4-BE49-F238E27FC236}">
                  <a16:creationId xmlns:a16="http://schemas.microsoft.com/office/drawing/2014/main" id="{864A1FC6-1604-4F09-A0E0-185DC3B1E847}"/>
                </a:ext>
              </a:extLst>
            </p:cNvPr>
            <p:cNvSpPr/>
            <p:nvPr/>
          </p:nvSpPr>
          <p:spPr>
            <a:xfrm rot="10800000">
              <a:off x="2129455" y="1158948"/>
              <a:ext cx="2016124" cy="2921724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B2D7E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50" name="Oval 21">
              <a:extLst>
                <a:ext uri="{FF2B5EF4-FFF2-40B4-BE49-F238E27FC236}">
                  <a16:creationId xmlns:a16="http://schemas.microsoft.com/office/drawing/2014/main" id="{B473858D-1823-4DE7-9F10-3B8663324039}"/>
                </a:ext>
              </a:extLst>
            </p:cNvPr>
            <p:cNvSpPr/>
            <p:nvPr/>
          </p:nvSpPr>
          <p:spPr>
            <a:xfrm rot="10800000">
              <a:off x="6246140" y="1084022"/>
              <a:ext cx="1885107" cy="3011628"/>
            </a:xfrm>
            <a:custGeom>
              <a:avLst/>
              <a:gdLst/>
              <a:ahLst/>
              <a:cxnLst/>
              <a:rect l="l" t="t" r="r" b="b"/>
              <a:pathLst>
                <a:path w="1449013" h="1952424">
                  <a:moveTo>
                    <a:pt x="0" y="1444024"/>
                  </a:moveTo>
                  <a:lnTo>
                    <a:pt x="0" y="967858"/>
                  </a:lnTo>
                  <a:cubicBezTo>
                    <a:pt x="41554" y="991928"/>
                    <a:pt x="89878" y="1005545"/>
                    <a:pt x="141381" y="1005545"/>
                  </a:cubicBezTo>
                  <a:cubicBezTo>
                    <a:pt x="299311" y="1005545"/>
                    <a:pt x="427338" y="877515"/>
                    <a:pt x="427338" y="719582"/>
                  </a:cubicBezTo>
                  <a:cubicBezTo>
                    <a:pt x="427338" y="561649"/>
                    <a:pt x="299311" y="433619"/>
                    <a:pt x="141381" y="433619"/>
                  </a:cubicBezTo>
                  <a:cubicBezTo>
                    <a:pt x="89878" y="433619"/>
                    <a:pt x="41554" y="447235"/>
                    <a:pt x="0" y="471304"/>
                  </a:cubicBezTo>
                  <a:lnTo>
                    <a:pt x="0" y="0"/>
                  </a:lnTo>
                  <a:lnTo>
                    <a:pt x="1449013" y="0"/>
                  </a:lnTo>
                  <a:lnTo>
                    <a:pt x="1449013" y="466693"/>
                  </a:lnTo>
                  <a:cubicBezTo>
                    <a:pt x="1410107" y="445218"/>
                    <a:pt x="1365278" y="433619"/>
                    <a:pt x="1317742" y="433619"/>
                  </a:cubicBezTo>
                  <a:cubicBezTo>
                    <a:pt x="1159811" y="433619"/>
                    <a:pt x="1031784" y="561649"/>
                    <a:pt x="1031784" y="719582"/>
                  </a:cubicBezTo>
                  <a:cubicBezTo>
                    <a:pt x="1031784" y="877515"/>
                    <a:pt x="1159811" y="1005545"/>
                    <a:pt x="1317742" y="1005545"/>
                  </a:cubicBezTo>
                  <a:cubicBezTo>
                    <a:pt x="1365278" y="1005545"/>
                    <a:pt x="1410107" y="993945"/>
                    <a:pt x="1449013" y="972471"/>
                  </a:cubicBezTo>
                  <a:lnTo>
                    <a:pt x="1449013" y="1444024"/>
                  </a:lnTo>
                  <a:lnTo>
                    <a:pt x="857954" y="1444024"/>
                  </a:lnTo>
                  <a:lnTo>
                    <a:pt x="857954" y="1542797"/>
                  </a:lnTo>
                  <a:cubicBezTo>
                    <a:pt x="916718" y="1581228"/>
                    <a:pt x="953273" y="1648172"/>
                    <a:pt x="953273" y="1723653"/>
                  </a:cubicBezTo>
                  <a:cubicBezTo>
                    <a:pt x="953273" y="1850000"/>
                    <a:pt x="850851" y="1952424"/>
                    <a:pt x="724507" y="1952424"/>
                  </a:cubicBezTo>
                  <a:cubicBezTo>
                    <a:pt x="598162" y="1952424"/>
                    <a:pt x="495741" y="1850000"/>
                    <a:pt x="495741" y="1723653"/>
                  </a:cubicBezTo>
                  <a:cubicBezTo>
                    <a:pt x="495741" y="1648172"/>
                    <a:pt x="532295" y="1581228"/>
                    <a:pt x="591060" y="1542797"/>
                  </a:cubicBezTo>
                  <a:lnTo>
                    <a:pt x="591060" y="1444024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B2D7E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7106DA27-4A22-5E48-A2D0-62B0A1F53AF3}"/>
                </a:ext>
              </a:extLst>
            </p:cNvPr>
            <p:cNvGrpSpPr/>
            <p:nvPr/>
          </p:nvGrpSpPr>
          <p:grpSpPr>
            <a:xfrm>
              <a:off x="181396" y="1861705"/>
              <a:ext cx="11735906" cy="3853359"/>
              <a:chOff x="181396" y="1861705"/>
              <a:chExt cx="11735906" cy="3853359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6839ACC5-DE43-4645-99AB-FC88EF5A9E24}"/>
                  </a:ext>
                </a:extLst>
              </p:cNvPr>
              <p:cNvSpPr/>
              <p:nvPr/>
            </p:nvSpPr>
            <p:spPr>
              <a:xfrm flipH="1">
                <a:off x="6244593" y="4261085"/>
                <a:ext cx="1902893" cy="1420249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Eigendom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Onderhoud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E</a:t>
                </a:r>
                <a:r>
                  <a:rPr kumimoji="0" lang="nl-NL" altLang="ko-KR" sz="14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xploitatielast</a:t>
                </a:r>
                <a:endParaRPr kumimoji="0" lang="ko-KR" alt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  <p:sp>
            <p:nvSpPr>
              <p:cNvPr id="34" name="Rounded Rectangle 8">
                <a:extLst>
                  <a:ext uri="{FF2B5EF4-FFF2-40B4-BE49-F238E27FC236}">
                    <a16:creationId xmlns:a16="http://schemas.microsoft.com/office/drawing/2014/main" id="{B9987279-4BF8-4DA9-9ACF-938DC993C0A8}"/>
                  </a:ext>
                </a:extLst>
              </p:cNvPr>
              <p:cNvSpPr/>
              <p:nvPr/>
            </p:nvSpPr>
            <p:spPr>
              <a:xfrm flipH="1">
                <a:off x="4248630" y="4283564"/>
                <a:ext cx="1895937" cy="1420249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Aansluitwaarde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Het dak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Glas en gevel</a:t>
                </a:r>
                <a:endParaRPr kumimoji="0" lang="ko-KR" alt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id="{BB4856B8-79DC-4349-B77D-B20D55F25789}"/>
                  </a:ext>
                </a:extLst>
              </p:cNvPr>
              <p:cNvSpPr/>
              <p:nvPr/>
            </p:nvSpPr>
            <p:spPr>
              <a:xfrm flipH="1">
                <a:off x="2129454" y="4283564"/>
                <a:ext cx="2016125" cy="1422816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Bouwtechnische staat pand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Installaties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B</a:t>
                </a:r>
                <a:r>
                  <a:rPr kumimoji="0" lang="nl-NL" altLang="ko-KR" sz="14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uitenruimte</a:t>
                </a:r>
                <a:endParaRPr kumimoji="0" lang="ko-KR" alt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  <p:sp>
            <p:nvSpPr>
              <p:cNvPr id="45" name="Oval 21">
                <a:extLst>
                  <a:ext uri="{FF2B5EF4-FFF2-40B4-BE49-F238E27FC236}">
                    <a16:creationId xmlns:a16="http://schemas.microsoft.com/office/drawing/2014/main" id="{88567C25-62EE-4D87-815F-DF15C6AC53F2}"/>
                  </a:ext>
                </a:extLst>
              </p:cNvPr>
              <p:cNvSpPr/>
              <p:nvPr/>
            </p:nvSpPr>
            <p:spPr>
              <a:xfrm rot="5400000">
                <a:off x="8019278" y="1490998"/>
                <a:ext cx="2217887" cy="2959302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2298537">
                    <a:moveTo>
                      <a:pt x="684076" y="0"/>
                    </a:moveTo>
                    <a:cubicBezTo>
                      <a:pt x="803370" y="0"/>
                      <a:pt x="900076" y="96706"/>
                      <a:pt x="900076" y="216000"/>
                    </a:cubicBezTo>
                    <a:cubicBezTo>
                      <a:pt x="900076" y="287268"/>
                      <a:pt x="865561" y="350475"/>
                      <a:pt x="810076" y="386760"/>
                    </a:cubicBezTo>
                    <a:lnTo>
                      <a:pt x="810076" y="450517"/>
                    </a:lnTo>
                    <a:lnTo>
                      <a:pt x="1368152" y="450517"/>
                    </a:lnTo>
                    <a:lnTo>
                      <a:pt x="1368152" y="895744"/>
                    </a:lnTo>
                    <a:cubicBezTo>
                      <a:pt x="1331417" y="875468"/>
                      <a:pt x="1289090" y="864516"/>
                      <a:pt x="1244206" y="864516"/>
                    </a:cubicBezTo>
                    <a:cubicBezTo>
                      <a:pt x="1095089" y="864516"/>
                      <a:pt x="974206" y="985399"/>
                      <a:pt x="974206" y="1134516"/>
                    </a:cubicBezTo>
                    <a:cubicBezTo>
                      <a:pt x="974206" y="1283633"/>
                      <a:pt x="1095089" y="1404516"/>
                      <a:pt x="1244206" y="1404516"/>
                    </a:cubicBezTo>
                    <a:cubicBezTo>
                      <a:pt x="1289090" y="1404516"/>
                      <a:pt x="1331417" y="1393563"/>
                      <a:pt x="1368152" y="1373288"/>
                    </a:cubicBezTo>
                    <a:lnTo>
                      <a:pt x="1368152" y="1818517"/>
                    </a:lnTo>
                    <a:lnTo>
                      <a:pt x="810076" y="1818517"/>
                    </a:lnTo>
                    <a:lnTo>
                      <a:pt x="810076" y="1911777"/>
                    </a:lnTo>
                    <a:cubicBezTo>
                      <a:pt x="865561" y="1948062"/>
                      <a:pt x="900076" y="2011269"/>
                      <a:pt x="900076" y="2082537"/>
                    </a:cubicBezTo>
                    <a:cubicBezTo>
                      <a:pt x="900076" y="2201831"/>
                      <a:pt x="803370" y="2298537"/>
                      <a:pt x="684076" y="2298537"/>
                    </a:cubicBezTo>
                    <a:cubicBezTo>
                      <a:pt x="564782" y="2298537"/>
                      <a:pt x="468076" y="2201831"/>
                      <a:pt x="468076" y="2082537"/>
                    </a:cubicBezTo>
                    <a:cubicBezTo>
                      <a:pt x="468076" y="2011269"/>
                      <a:pt x="502591" y="1948062"/>
                      <a:pt x="558076" y="1911777"/>
                    </a:cubicBezTo>
                    <a:lnTo>
                      <a:pt x="558076" y="1818517"/>
                    </a:lnTo>
                    <a:lnTo>
                      <a:pt x="0" y="1818517"/>
                    </a:lnTo>
                    <a:lnTo>
                      <a:pt x="0" y="1368933"/>
                    </a:lnTo>
                    <a:cubicBezTo>
                      <a:pt x="39235" y="1391659"/>
                      <a:pt x="84862" y="1404516"/>
                      <a:pt x="133491" y="1404516"/>
                    </a:cubicBezTo>
                    <a:cubicBezTo>
                      <a:pt x="282608" y="1404516"/>
                      <a:pt x="403491" y="1283633"/>
                      <a:pt x="403491" y="1134516"/>
                    </a:cubicBezTo>
                    <a:cubicBezTo>
                      <a:pt x="403491" y="985399"/>
                      <a:pt x="282608" y="864516"/>
                      <a:pt x="133491" y="864516"/>
                    </a:cubicBezTo>
                    <a:cubicBezTo>
                      <a:pt x="84862" y="864516"/>
                      <a:pt x="39235" y="877372"/>
                      <a:pt x="0" y="900098"/>
                    </a:cubicBezTo>
                    <a:lnTo>
                      <a:pt x="0" y="450517"/>
                    </a:lnTo>
                    <a:lnTo>
                      <a:pt x="558076" y="450517"/>
                    </a:lnTo>
                    <a:lnTo>
                      <a:pt x="558076" y="386760"/>
                    </a:lnTo>
                    <a:cubicBezTo>
                      <a:pt x="502591" y="350475"/>
                      <a:pt x="468076" y="287268"/>
                      <a:pt x="468076" y="216000"/>
                    </a:cubicBezTo>
                    <a:cubicBezTo>
                      <a:pt x="468076" y="96706"/>
                      <a:pt x="564782" y="0"/>
                      <a:pt x="684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35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15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B2D7E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+mn-cs"/>
                </a:endParaRPr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A1112AF3-5E40-4082-B416-C650A8747A3A}"/>
                  </a:ext>
                </a:extLst>
              </p:cNvPr>
              <p:cNvSpPr/>
              <p:nvPr/>
            </p:nvSpPr>
            <p:spPr>
              <a:xfrm rot="5400000">
                <a:off x="4057176" y="1459013"/>
                <a:ext cx="2229535" cy="3079634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2298537">
                    <a:moveTo>
                      <a:pt x="684076" y="0"/>
                    </a:moveTo>
                    <a:cubicBezTo>
                      <a:pt x="803370" y="0"/>
                      <a:pt x="900076" y="96706"/>
                      <a:pt x="900076" y="216000"/>
                    </a:cubicBezTo>
                    <a:cubicBezTo>
                      <a:pt x="900076" y="287268"/>
                      <a:pt x="865561" y="350475"/>
                      <a:pt x="810076" y="386760"/>
                    </a:cubicBezTo>
                    <a:lnTo>
                      <a:pt x="810076" y="450517"/>
                    </a:lnTo>
                    <a:lnTo>
                      <a:pt x="1368152" y="450517"/>
                    </a:lnTo>
                    <a:lnTo>
                      <a:pt x="1368152" y="895744"/>
                    </a:lnTo>
                    <a:cubicBezTo>
                      <a:pt x="1331417" y="875468"/>
                      <a:pt x="1289090" y="864516"/>
                      <a:pt x="1244206" y="864516"/>
                    </a:cubicBezTo>
                    <a:cubicBezTo>
                      <a:pt x="1095089" y="864516"/>
                      <a:pt x="974206" y="985399"/>
                      <a:pt x="974206" y="1134516"/>
                    </a:cubicBezTo>
                    <a:cubicBezTo>
                      <a:pt x="974206" y="1283633"/>
                      <a:pt x="1095089" y="1404516"/>
                      <a:pt x="1244206" y="1404516"/>
                    </a:cubicBezTo>
                    <a:cubicBezTo>
                      <a:pt x="1289090" y="1404516"/>
                      <a:pt x="1331417" y="1393563"/>
                      <a:pt x="1368152" y="1373288"/>
                    </a:cubicBezTo>
                    <a:lnTo>
                      <a:pt x="1368152" y="1818517"/>
                    </a:lnTo>
                    <a:lnTo>
                      <a:pt x="810076" y="1818517"/>
                    </a:lnTo>
                    <a:lnTo>
                      <a:pt x="810076" y="1911777"/>
                    </a:lnTo>
                    <a:cubicBezTo>
                      <a:pt x="865561" y="1948062"/>
                      <a:pt x="900076" y="2011269"/>
                      <a:pt x="900076" y="2082537"/>
                    </a:cubicBezTo>
                    <a:cubicBezTo>
                      <a:pt x="900076" y="2201831"/>
                      <a:pt x="803370" y="2298537"/>
                      <a:pt x="684076" y="2298537"/>
                    </a:cubicBezTo>
                    <a:cubicBezTo>
                      <a:pt x="564782" y="2298537"/>
                      <a:pt x="468076" y="2201831"/>
                      <a:pt x="468076" y="2082537"/>
                    </a:cubicBezTo>
                    <a:cubicBezTo>
                      <a:pt x="468076" y="2011269"/>
                      <a:pt x="502591" y="1948062"/>
                      <a:pt x="558076" y="1911777"/>
                    </a:cubicBezTo>
                    <a:lnTo>
                      <a:pt x="558076" y="1818517"/>
                    </a:lnTo>
                    <a:lnTo>
                      <a:pt x="0" y="1818517"/>
                    </a:lnTo>
                    <a:lnTo>
                      <a:pt x="0" y="1368933"/>
                    </a:lnTo>
                    <a:cubicBezTo>
                      <a:pt x="39235" y="1391659"/>
                      <a:pt x="84862" y="1404516"/>
                      <a:pt x="133491" y="1404516"/>
                    </a:cubicBezTo>
                    <a:cubicBezTo>
                      <a:pt x="282608" y="1404516"/>
                      <a:pt x="403491" y="1283633"/>
                      <a:pt x="403491" y="1134516"/>
                    </a:cubicBezTo>
                    <a:cubicBezTo>
                      <a:pt x="403491" y="985399"/>
                      <a:pt x="282608" y="864516"/>
                      <a:pt x="133491" y="864516"/>
                    </a:cubicBezTo>
                    <a:cubicBezTo>
                      <a:pt x="84862" y="864516"/>
                      <a:pt x="39235" y="877372"/>
                      <a:pt x="0" y="900098"/>
                    </a:cubicBezTo>
                    <a:lnTo>
                      <a:pt x="0" y="450517"/>
                    </a:lnTo>
                    <a:lnTo>
                      <a:pt x="558076" y="450517"/>
                    </a:lnTo>
                    <a:lnTo>
                      <a:pt x="558076" y="386760"/>
                    </a:lnTo>
                    <a:cubicBezTo>
                      <a:pt x="502591" y="350475"/>
                      <a:pt x="468076" y="287268"/>
                      <a:pt x="468076" y="216000"/>
                    </a:cubicBezTo>
                    <a:cubicBezTo>
                      <a:pt x="468076" y="96706"/>
                      <a:pt x="564782" y="0"/>
                      <a:pt x="684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35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15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B2D7E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+mn-cs"/>
                </a:endParaRPr>
              </a:p>
            </p:txBody>
          </p:sp>
          <p:sp>
            <p:nvSpPr>
              <p:cNvPr id="48" name="Oval 21">
                <a:extLst>
                  <a:ext uri="{FF2B5EF4-FFF2-40B4-BE49-F238E27FC236}">
                    <a16:creationId xmlns:a16="http://schemas.microsoft.com/office/drawing/2014/main" id="{4DDFDDD0-C8C8-4E89-86E8-ED4DB9C1982F}"/>
                  </a:ext>
                </a:extLst>
              </p:cNvPr>
              <p:cNvSpPr/>
              <p:nvPr/>
            </p:nvSpPr>
            <p:spPr>
              <a:xfrm rot="16200000">
                <a:off x="286189" y="1831014"/>
                <a:ext cx="2217887" cy="2373427"/>
              </a:xfrm>
              <a:custGeom>
                <a:avLst/>
                <a:gdLst/>
                <a:ahLst/>
                <a:cxnLst/>
                <a:rect l="l" t="t" r="r" b="b"/>
                <a:pathLst>
                  <a:path w="1449013" h="1952472">
                    <a:moveTo>
                      <a:pt x="1449013" y="0"/>
                    </a:moveTo>
                    <a:lnTo>
                      <a:pt x="1449013" y="466741"/>
                    </a:lnTo>
                    <a:cubicBezTo>
                      <a:pt x="1410107" y="445266"/>
                      <a:pt x="1365278" y="433666"/>
                      <a:pt x="1317741" y="433666"/>
                    </a:cubicBezTo>
                    <a:cubicBezTo>
                      <a:pt x="1159811" y="433666"/>
                      <a:pt x="1031784" y="561696"/>
                      <a:pt x="1031784" y="719630"/>
                    </a:cubicBezTo>
                    <a:cubicBezTo>
                      <a:pt x="1031784" y="877563"/>
                      <a:pt x="1159811" y="1005593"/>
                      <a:pt x="1317741" y="1005593"/>
                    </a:cubicBezTo>
                    <a:cubicBezTo>
                      <a:pt x="1365278" y="1005593"/>
                      <a:pt x="1410107" y="993993"/>
                      <a:pt x="1449013" y="972519"/>
                    </a:cubicBezTo>
                    <a:lnTo>
                      <a:pt x="1449013" y="1444072"/>
                    </a:lnTo>
                    <a:lnTo>
                      <a:pt x="857954" y="1444072"/>
                    </a:lnTo>
                    <a:lnTo>
                      <a:pt x="857954" y="1542845"/>
                    </a:lnTo>
                    <a:cubicBezTo>
                      <a:pt x="916718" y="1581276"/>
                      <a:pt x="953273" y="1648220"/>
                      <a:pt x="953273" y="1723701"/>
                    </a:cubicBezTo>
                    <a:cubicBezTo>
                      <a:pt x="953273" y="1850048"/>
                      <a:pt x="850851" y="1952472"/>
                      <a:pt x="724507" y="1952472"/>
                    </a:cubicBezTo>
                    <a:cubicBezTo>
                      <a:pt x="598162" y="1952472"/>
                      <a:pt x="495741" y="1850048"/>
                      <a:pt x="495741" y="1723701"/>
                    </a:cubicBezTo>
                    <a:cubicBezTo>
                      <a:pt x="495741" y="1648220"/>
                      <a:pt x="532295" y="1581276"/>
                      <a:pt x="591060" y="1542845"/>
                    </a:cubicBezTo>
                    <a:lnTo>
                      <a:pt x="591060" y="1444072"/>
                    </a:lnTo>
                    <a:lnTo>
                      <a:pt x="0" y="1444072"/>
                    </a:lnTo>
                    <a:lnTo>
                      <a:pt x="0" y="967906"/>
                    </a:lnTo>
                    <a:cubicBezTo>
                      <a:pt x="41554" y="991976"/>
                      <a:pt x="89878" y="1005593"/>
                      <a:pt x="141381" y="1005593"/>
                    </a:cubicBezTo>
                    <a:cubicBezTo>
                      <a:pt x="299311" y="1005593"/>
                      <a:pt x="427338" y="877563"/>
                      <a:pt x="427338" y="719630"/>
                    </a:cubicBezTo>
                    <a:cubicBezTo>
                      <a:pt x="427338" y="561696"/>
                      <a:pt x="299311" y="433666"/>
                      <a:pt x="141381" y="433666"/>
                    </a:cubicBezTo>
                    <a:cubicBezTo>
                      <a:pt x="89878" y="433666"/>
                      <a:pt x="41554" y="447283"/>
                      <a:pt x="0" y="47135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635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15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B2D7E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99E777-A26B-444B-98A4-0169047A73CA}"/>
                  </a:ext>
                </a:extLst>
              </p:cNvPr>
              <p:cNvSpPr txBox="1"/>
              <p:nvPr/>
            </p:nvSpPr>
            <p:spPr>
              <a:xfrm>
                <a:off x="4243705" y="2575144"/>
                <a:ext cx="18116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Technische</a:t>
                </a:r>
                <a:r>
                  <a:rPr kumimoji="0" lang="en-US" altLang="ko-KR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 </a:t>
                </a:r>
                <a:r>
                  <a:rPr kumimoji="0" lang="en-US" altLang="ko-KR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mogelijkheden</a:t>
                </a:r>
                <a:endParaRPr kumimoji="0" lang="ko-KR" alt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  <a:cs typeface="Arial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91CC951-71E7-46AB-B9C3-55662CB41669}"/>
                  </a:ext>
                </a:extLst>
              </p:cNvPr>
              <p:cNvSpPr txBox="1"/>
              <p:nvPr/>
            </p:nvSpPr>
            <p:spPr>
              <a:xfrm>
                <a:off x="8247512" y="2580638"/>
                <a:ext cx="16878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Financiële</a:t>
                </a:r>
                <a:r>
                  <a:rPr kumimoji="0" lang="en-US" altLang="ko-KR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 </a:t>
                </a:r>
                <a:r>
                  <a:rPr kumimoji="0" lang="en-US" altLang="ko-KR" sz="16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mogelijkheden</a:t>
                </a:r>
                <a:endParaRPr kumimoji="0" lang="ko-KR" alt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  <a:cs typeface="Arial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F6D6FE1-088B-4A6A-860C-C5569A98ED33}"/>
                  </a:ext>
                </a:extLst>
              </p:cNvPr>
              <p:cNvSpPr txBox="1"/>
              <p:nvPr/>
            </p:nvSpPr>
            <p:spPr>
              <a:xfrm rot="5400000">
                <a:off x="6266716" y="2623778"/>
                <a:ext cx="17675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600" dirty="0">
                    <a:solidFill>
                      <a:srgbClr val="FFFFFF"/>
                    </a:solidFill>
                    <a:latin typeface="Galano Grotesque Alt Medium" pitchFamily="2" charset="77"/>
                  </a:rPr>
                  <a:t> </a:t>
                </a:r>
                <a:r>
                  <a:rPr lang="en-US" altLang="ko-KR" sz="1600" dirty="0" err="1">
                    <a:solidFill>
                      <a:srgbClr val="FFFFFF"/>
                    </a:solidFill>
                    <a:latin typeface="Galano Grotesque Alt Medium" pitchFamily="2" charset="77"/>
                  </a:rPr>
                  <a:t>Gemeente</a:t>
                </a:r>
                <a:r>
                  <a:rPr lang="en-US" altLang="ko-KR" sz="1600" dirty="0">
                    <a:solidFill>
                      <a:srgbClr val="FFFFFF"/>
                    </a:solidFill>
                    <a:latin typeface="Galano Grotesque Alt Medium" pitchFamily="2" charset="77"/>
                  </a:rPr>
                  <a:t>/</a:t>
                </a:r>
              </a:p>
              <a:p>
                <a:pPr marR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600" dirty="0">
                    <a:solidFill>
                      <a:srgbClr val="FFFFFF"/>
                    </a:solidFill>
                    <a:latin typeface="Galano Grotesque Alt Medium" pitchFamily="2" charset="77"/>
                  </a:rPr>
                  <a:t>Club</a:t>
                </a:r>
                <a:endParaRPr lang="ko-KR" altLang="en-US" sz="1600" dirty="0">
                  <a:solidFill>
                    <a:srgbClr val="FFFFFF"/>
                  </a:solidFill>
                  <a:latin typeface="Galano Grotesque Alt Medium" pitchFamily="2" charset="77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D7E775A-4784-430D-BDA4-4FFFA3EE2695}"/>
                  </a:ext>
                </a:extLst>
              </p:cNvPr>
              <p:cNvSpPr txBox="1"/>
              <p:nvPr/>
            </p:nvSpPr>
            <p:spPr>
              <a:xfrm rot="5400000">
                <a:off x="10068789" y="2746889"/>
                <a:ext cx="19433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dirty="0" err="1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  <a:cs typeface="Arial" pitchFamily="34" charset="0"/>
                  </a:rPr>
                  <a:t>Omgeving</a:t>
                </a:r>
                <a:endParaRPr lang="ko-KR" altLang="en-US" sz="1600" dirty="0">
                  <a:solidFill>
                    <a:srgbClr val="FFFFFF"/>
                  </a:solidFill>
                  <a:latin typeface="Galano Grotesque Alt Medium" pitchFamily="2" charset="77"/>
                  <a:ea typeface="굴림" panose="020B0600000101010101" pitchFamily="34" charset="-127"/>
                  <a:cs typeface="Arial" pitchFamily="34" charset="0"/>
                </a:endParaRPr>
              </a:p>
            </p:txBody>
          </p:sp>
          <p:sp>
            <p:nvSpPr>
              <p:cNvPr id="60" name="Rounded Rectangle 8">
                <a:extLst>
                  <a:ext uri="{FF2B5EF4-FFF2-40B4-BE49-F238E27FC236}">
                    <a16:creationId xmlns:a16="http://schemas.microsoft.com/office/drawing/2014/main" id="{0C4F4353-47A1-4585-B8A5-8156B1F133B2}"/>
                  </a:ext>
                </a:extLst>
              </p:cNvPr>
              <p:cNvSpPr/>
              <p:nvPr/>
            </p:nvSpPr>
            <p:spPr>
              <a:xfrm flipH="1">
                <a:off x="10137617" y="4268588"/>
                <a:ext cx="1779685" cy="1420249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chemeClr val="bg1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Vergunningen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chemeClr val="bg1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Lichthinder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chemeClr val="bg1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Bodem 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chemeClr val="bg1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Demografie</a:t>
                </a:r>
              </a:p>
            </p:txBody>
          </p:sp>
          <p:sp>
            <p:nvSpPr>
              <p:cNvPr id="27" name="Rounded Rectangle 8">
                <a:extLst>
                  <a:ext uri="{FF2B5EF4-FFF2-40B4-BE49-F238E27FC236}">
                    <a16:creationId xmlns:a16="http://schemas.microsoft.com/office/drawing/2014/main" id="{05AF93EF-73FF-6447-9622-B87FAD4EF0AE}"/>
                  </a:ext>
                </a:extLst>
              </p:cNvPr>
              <p:cNvSpPr/>
              <p:nvPr/>
            </p:nvSpPr>
            <p:spPr>
              <a:xfrm flipH="1">
                <a:off x="181396" y="4292249"/>
                <a:ext cx="1816282" cy="1422815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l-NL" altLang="ko-KR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Welke sport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Ledenaantal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Eisen bond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  <p:sp>
            <p:nvSpPr>
              <p:cNvPr id="28" name="Rounded Rectangle 8">
                <a:extLst>
                  <a:ext uri="{FF2B5EF4-FFF2-40B4-BE49-F238E27FC236}">
                    <a16:creationId xmlns:a16="http://schemas.microsoft.com/office/drawing/2014/main" id="{EAD7C6FF-3EA7-3249-877B-9B1BF57948C9}"/>
                  </a:ext>
                </a:extLst>
              </p:cNvPr>
              <p:cNvSpPr/>
              <p:nvPr/>
            </p:nvSpPr>
            <p:spPr>
              <a:xfrm flipH="1">
                <a:off x="221489" y="2707974"/>
                <a:ext cx="1770433" cy="571105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altLang="ko-KR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Gebruiksprofiel club</a:t>
                </a:r>
                <a:endParaRPr kumimoji="0" lang="ko-KR" alt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7CEB329F-66EC-7F46-A541-24FE4794561B}"/>
                  </a:ext>
                </a:extLst>
              </p:cNvPr>
              <p:cNvSpPr/>
              <p:nvPr/>
            </p:nvSpPr>
            <p:spPr>
              <a:xfrm rot="5400000">
                <a:off x="2139724" y="2668020"/>
                <a:ext cx="218048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nl-NL" altLang="ko-KR" sz="1600" dirty="0">
                    <a:solidFill>
                      <a:srgbClr val="FFFFFF"/>
                    </a:solidFill>
                    <a:latin typeface="Galano Grotesque Alt Medium" pitchFamily="2" charset="77"/>
                  </a:rPr>
                  <a:t>Startsituatie</a:t>
                </a:r>
              </a:p>
              <a:p>
                <a:pPr lvl="0" algn="ctr">
                  <a:defRPr/>
                </a:pPr>
                <a:r>
                  <a:rPr lang="nl-NL" altLang="ko-KR" sz="1600" dirty="0">
                    <a:solidFill>
                      <a:srgbClr val="FFFFFF"/>
                    </a:solidFill>
                    <a:latin typeface="Galano Grotesque Alt Medium" pitchFamily="2" charset="77"/>
                  </a:rPr>
                  <a:t> accommodatie</a:t>
                </a:r>
                <a:endParaRPr lang="ko-KR" altLang="en-US" sz="1600" dirty="0">
                  <a:solidFill>
                    <a:srgbClr val="FFFFFF"/>
                  </a:solidFill>
                  <a:latin typeface="Galano Grotesque Alt Medium" pitchFamily="2" charset="77"/>
                </a:endParaRPr>
              </a:p>
            </p:txBody>
          </p:sp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5948E6C8-7E0B-F64B-829D-CCDD9626F660}"/>
                  </a:ext>
                </a:extLst>
              </p:cNvPr>
              <p:cNvSpPr/>
              <p:nvPr/>
            </p:nvSpPr>
            <p:spPr>
              <a:xfrm flipH="1">
                <a:off x="8243581" y="4268588"/>
                <a:ext cx="1761421" cy="1420249"/>
              </a:xfrm>
              <a:custGeom>
                <a:avLst/>
                <a:gdLst/>
                <a:ahLst/>
                <a:cxnLst/>
                <a:rect l="l" t="t" r="r" b="b"/>
                <a:pathLst>
                  <a:path w="1800200" h="581397">
                    <a:moveTo>
                      <a:pt x="109524" y="0"/>
                    </a:moveTo>
                    <a:lnTo>
                      <a:pt x="1690676" y="0"/>
                    </a:lnTo>
                    <a:cubicBezTo>
                      <a:pt x="1751164" y="0"/>
                      <a:pt x="1800200" y="49036"/>
                      <a:pt x="1800200" y="109524"/>
                    </a:cubicBezTo>
                    <a:lnTo>
                      <a:pt x="1800200" y="581397"/>
                    </a:lnTo>
                    <a:lnTo>
                      <a:pt x="0" y="581397"/>
                    </a:lnTo>
                    <a:lnTo>
                      <a:pt x="0" y="109524"/>
                    </a:lnTo>
                    <a:cubicBezTo>
                      <a:pt x="0" y="49036"/>
                      <a:pt x="49036" y="0"/>
                      <a:pt x="1095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nl-NL" altLang="ko-KR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Eigen vermogen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Subsidies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nl-NL" altLang="ko-KR" sz="1400" dirty="0">
                    <a:solidFill>
                      <a:srgbClr val="FFFFFF"/>
                    </a:solidFill>
                    <a:latin typeface="Galano Grotesque Alt Medium" pitchFamily="2" charset="77"/>
                    <a:ea typeface="굴림" panose="020B0600000101010101" pitchFamily="34" charset="-127"/>
                  </a:rPr>
                  <a:t>F</a:t>
                </a:r>
                <a:r>
                  <a:rPr kumimoji="0" lang="nl-NL" altLang="ko-KR" sz="14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alano Grotesque Alt Medium" pitchFamily="2" charset="77"/>
                    <a:ea typeface="굴림" panose="020B0600000101010101" pitchFamily="34" charset="-127"/>
                  </a:rPr>
                  <a:t>inanciering</a:t>
                </a:r>
                <a:endParaRPr kumimoji="0" lang="ko-KR" alt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lano Grotesque Alt Medium" pitchFamily="2" charset="77"/>
                  <a:ea typeface="굴림" panose="020B0600000101010101" pitchFamily="34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298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hiteboard&#10;&#10;Automatisch gegenereerde beschrijving">
            <a:extLst>
              <a:ext uri="{FF2B5EF4-FFF2-40B4-BE49-F238E27FC236}">
                <a16:creationId xmlns:a16="http://schemas.microsoft.com/office/drawing/2014/main" id="{AEA44ECF-0837-B256-92E9-A3C58EEE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93" y="1008120"/>
            <a:ext cx="10478814" cy="52171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5CAB166-4D8F-64F7-3E6F-092E96F10D35}"/>
              </a:ext>
            </a:extLst>
          </p:cNvPr>
          <p:cNvSpPr txBox="1"/>
          <p:nvPr/>
        </p:nvSpPr>
        <p:spPr>
          <a:xfrm>
            <a:off x="1187670" y="-123380"/>
            <a:ext cx="9324989" cy="1824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Zapfino" panose="03030300040707070C03" pitchFamily="66" charset="77"/>
              </a:rPr>
              <a:t>De bestuurskamer anno 2023</a:t>
            </a:r>
          </a:p>
        </p:txBody>
      </p:sp>
      <p:sp>
        <p:nvSpPr>
          <p:cNvPr id="7" name="Traan 6">
            <a:extLst>
              <a:ext uri="{FF2B5EF4-FFF2-40B4-BE49-F238E27FC236}">
                <a16:creationId xmlns:a16="http://schemas.microsoft.com/office/drawing/2014/main" id="{BE25CB65-1FAE-02A9-272C-770BC7E7FC06}"/>
              </a:ext>
            </a:extLst>
          </p:cNvPr>
          <p:cNvSpPr/>
          <p:nvPr/>
        </p:nvSpPr>
        <p:spPr>
          <a:xfrm>
            <a:off x="951187" y="1203061"/>
            <a:ext cx="1991710" cy="985332"/>
          </a:xfrm>
          <a:prstGeom prst="teardrop">
            <a:avLst>
              <a:gd name="adj" fmla="val 13918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KENNIS</a:t>
            </a:r>
          </a:p>
        </p:txBody>
      </p:sp>
      <p:sp>
        <p:nvSpPr>
          <p:cNvPr id="9" name="Traan 8">
            <a:extLst>
              <a:ext uri="{FF2B5EF4-FFF2-40B4-BE49-F238E27FC236}">
                <a16:creationId xmlns:a16="http://schemas.microsoft.com/office/drawing/2014/main" id="{E7982111-5291-2AA1-FAFD-B9984231DEA7}"/>
              </a:ext>
            </a:extLst>
          </p:cNvPr>
          <p:cNvSpPr/>
          <p:nvPr/>
        </p:nvSpPr>
        <p:spPr>
          <a:xfrm>
            <a:off x="2178269" y="2284933"/>
            <a:ext cx="1991710" cy="985332"/>
          </a:xfrm>
          <a:prstGeom prst="teardrop">
            <a:avLst>
              <a:gd name="adj" fmla="val 13918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ERVARING</a:t>
            </a:r>
          </a:p>
        </p:txBody>
      </p:sp>
      <p:sp>
        <p:nvSpPr>
          <p:cNvPr id="10" name="Traan 9">
            <a:extLst>
              <a:ext uri="{FF2B5EF4-FFF2-40B4-BE49-F238E27FC236}">
                <a16:creationId xmlns:a16="http://schemas.microsoft.com/office/drawing/2014/main" id="{09AA9769-9C08-29B0-DF98-2229C5BE2597}"/>
              </a:ext>
            </a:extLst>
          </p:cNvPr>
          <p:cNvSpPr/>
          <p:nvPr/>
        </p:nvSpPr>
        <p:spPr>
          <a:xfrm>
            <a:off x="409903" y="3684276"/>
            <a:ext cx="2627588" cy="985332"/>
          </a:xfrm>
          <a:prstGeom prst="teardrop">
            <a:avLst>
              <a:gd name="adj" fmla="val 13918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CONTINUïTEIT</a:t>
            </a:r>
            <a:endParaRPr lang="nl-NL" dirty="0"/>
          </a:p>
        </p:txBody>
      </p:sp>
      <p:sp>
        <p:nvSpPr>
          <p:cNvPr id="11" name="Traan 10">
            <a:extLst>
              <a:ext uri="{FF2B5EF4-FFF2-40B4-BE49-F238E27FC236}">
                <a16:creationId xmlns:a16="http://schemas.microsoft.com/office/drawing/2014/main" id="{5D4D3D5E-AF2E-22BE-3FA0-43D3AE7F29B8}"/>
              </a:ext>
            </a:extLst>
          </p:cNvPr>
          <p:cNvSpPr/>
          <p:nvPr/>
        </p:nvSpPr>
        <p:spPr>
          <a:xfrm>
            <a:off x="210207" y="4961088"/>
            <a:ext cx="3783723" cy="985333"/>
          </a:xfrm>
          <a:prstGeom prst="teardrop">
            <a:avLst>
              <a:gd name="adj" fmla="val 13918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ONAFHANKELIJKHEID</a:t>
            </a:r>
          </a:p>
        </p:txBody>
      </p:sp>
    </p:spTree>
    <p:extLst>
      <p:ext uri="{BB962C8B-B14F-4D97-AF65-F5344CB8AC3E}">
        <p14:creationId xmlns:p14="http://schemas.microsoft.com/office/powerpoint/2010/main" val="2859876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DB3300-E714-DBDB-6664-B9DE481A8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1272">
            <a:off x="8029825" y="2309968"/>
            <a:ext cx="1628767" cy="1687703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F1AD080-BDF4-2E1E-198E-293FEA56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97" y="943054"/>
            <a:ext cx="3152182" cy="1041126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9C291A1B-D3A6-6108-6616-73B94304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69" y="226495"/>
            <a:ext cx="1704656" cy="7165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3FE85C0-0CDB-B933-E39B-01C116A22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11" y="1892789"/>
            <a:ext cx="4007319" cy="310538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D0AC5808-5BE3-2E76-F739-90EB8C46FB75}"/>
              </a:ext>
            </a:extLst>
          </p:cNvPr>
          <p:cNvSpPr txBox="1"/>
          <p:nvPr/>
        </p:nvSpPr>
        <p:spPr>
          <a:xfrm>
            <a:off x="5055764" y="4998176"/>
            <a:ext cx="2734811" cy="707886"/>
          </a:xfrm>
          <a:prstGeom prst="rect">
            <a:avLst/>
          </a:prstGeom>
          <a:solidFill>
            <a:srgbClr val="F14F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GRATIS 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AD1B36A-FE73-6312-EC5B-5770AADA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1272">
            <a:off x="8005729" y="2309968"/>
            <a:ext cx="1628767" cy="16877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1CB4D0-8FBB-6D93-FFFE-0D2AB744B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342" y="0"/>
            <a:ext cx="5880403" cy="68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9A76AC7-EF13-0E44-B9EE-5A1E50FC7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560" y="1329872"/>
            <a:ext cx="4405913" cy="3678768"/>
          </a:xfrm>
        </p:spPr>
        <p:txBody>
          <a:bodyPr/>
          <a:lstStyle/>
          <a:p>
            <a:endParaRPr lang="nl-NL" dirty="0"/>
          </a:p>
          <a:p>
            <a:endParaRPr lang="nl-NL" sz="4000" dirty="0">
              <a:solidFill>
                <a:schemeClr val="tx1"/>
              </a:solidFill>
              <a:latin typeface="Galano Grotesque Alt SmBold It"/>
            </a:endParaRPr>
          </a:p>
          <a:p>
            <a:r>
              <a:rPr lang="nl-NL" sz="4000" dirty="0">
                <a:solidFill>
                  <a:schemeClr val="tx1"/>
                </a:solidFill>
                <a:latin typeface="Galano Grotesque Alt SmBold It"/>
              </a:rPr>
              <a:t>Vragen?</a:t>
            </a: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AEC0B3BD-41BE-F143-8290-E1A71BBA24CD}"/>
              </a:ext>
            </a:extLst>
          </p:cNvPr>
          <p:cNvSpPr txBox="1">
            <a:spLocks/>
          </p:cNvSpPr>
          <p:nvPr/>
        </p:nvSpPr>
        <p:spPr>
          <a:xfrm>
            <a:off x="5449037" y="2293470"/>
            <a:ext cx="6265479" cy="27151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8DC8895-7DC6-154A-8752-CDFA9718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50" y="1331964"/>
            <a:ext cx="5147798" cy="36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1">
            <a:extLst>
              <a:ext uri="{FF2B5EF4-FFF2-40B4-BE49-F238E27FC236}">
                <a16:creationId xmlns:a16="http://schemas.microsoft.com/office/drawing/2014/main" id="{F7AFF8F2-6FEA-32A5-65CD-DDF08704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99" y="149915"/>
            <a:ext cx="1704656" cy="716559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E127882-1D57-01B2-723C-E864ABAA2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497" y="39071"/>
            <a:ext cx="2543503" cy="6605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1AA1B2D-B6B6-5773-3CD8-A15BFE0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50" y="1329873"/>
            <a:ext cx="5147798" cy="36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84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239B1-9674-094A-9F14-F601F7ADC0EF}"/>
              </a:ext>
            </a:extLst>
          </p:cNvPr>
          <p:cNvSpPr txBox="1">
            <a:spLocks/>
          </p:cNvSpPr>
          <p:nvPr/>
        </p:nvSpPr>
        <p:spPr>
          <a:xfrm>
            <a:off x="992542" y="274638"/>
            <a:ext cx="10234205" cy="4932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>
                <a:solidFill>
                  <a:schemeClr val="accent2"/>
                </a:solidFill>
                <a:latin typeface="Galano Grotesque Alt SmBold It" pitchFamily="2" charset="77"/>
                <a:ea typeface="+mn-ea"/>
                <a:cs typeface="+mn-cs"/>
              </a:rPr>
              <a:t>Ontmoet Sportief Opgewekt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D4AB65-4A43-6940-A445-1E766E3ED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818" y="1073399"/>
            <a:ext cx="4989212" cy="5407411"/>
          </a:xfrm>
          <a:prstGeom prst="rect">
            <a:avLst/>
          </a:prstGeom>
        </p:spPr>
      </p:pic>
      <p:pic>
        <p:nvPicPr>
          <p:cNvPr id="7" name="Afbeelding 6" descr="Afbeelding met tekst, stadion&#10;&#10;Automatisch gegenereerde beschrijvi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5CDF2-D333-D441-ABF2-8A7B84F3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3" r="1" b="5771"/>
          <a:stretch/>
        </p:blipFill>
        <p:spPr>
          <a:xfrm>
            <a:off x="642064" y="1073399"/>
            <a:ext cx="5687754" cy="2874855"/>
          </a:xfrm>
          <a:prstGeom prst="rect">
            <a:avLst/>
          </a:prstGeom>
          <a:noFill/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99E64451-1DA1-2B4E-97B9-6290722E540C}"/>
              </a:ext>
            </a:extLst>
          </p:cNvPr>
          <p:cNvSpPr/>
          <p:nvPr/>
        </p:nvSpPr>
        <p:spPr>
          <a:xfrm>
            <a:off x="642063" y="3777104"/>
            <a:ext cx="5687753" cy="27037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356720-BA91-B344-BD12-EC19D7FA1049}"/>
              </a:ext>
            </a:extLst>
          </p:cNvPr>
          <p:cNvSpPr txBox="1"/>
          <p:nvPr/>
        </p:nvSpPr>
        <p:spPr>
          <a:xfrm>
            <a:off x="677498" y="4139296"/>
            <a:ext cx="5771753" cy="18919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Galano Grotesque Alt" pitchFamily="2" charset="77"/>
              </a:rPr>
              <a:t>Onze ervaring: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125413" algn="l"/>
              </a:tabLst>
            </a:pPr>
            <a:r>
              <a:rPr lang="nl-NL" dirty="0">
                <a:solidFill>
                  <a:schemeClr val="bg1"/>
                </a:solidFill>
                <a:latin typeface="Galano Grotesque Alt" pitchFamily="2" charset="77"/>
              </a:rPr>
              <a:t>Meer dan 350+  sportaccommodaties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125413" algn="l"/>
              </a:tabLst>
            </a:pPr>
            <a:r>
              <a:rPr lang="nl-NL" dirty="0">
                <a:solidFill>
                  <a:schemeClr val="bg1"/>
                </a:solidFill>
                <a:latin typeface="Galano Grotesque Alt" pitchFamily="2" charset="77"/>
              </a:rPr>
              <a:t>Verduurzamen sportaccommodaties sinds 2011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125413" algn="l"/>
              </a:tabLst>
            </a:pPr>
            <a:r>
              <a:rPr lang="nl-NL" dirty="0">
                <a:solidFill>
                  <a:schemeClr val="bg1"/>
                </a:solidFill>
                <a:latin typeface="Galano Grotesque Alt" pitchFamily="2" charset="77"/>
              </a:rPr>
              <a:t>10 miljoen ton CO2-uitstoot bespaard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125413" algn="l"/>
              </a:tabLst>
            </a:pPr>
            <a:r>
              <a:rPr lang="nl-NL" dirty="0">
                <a:solidFill>
                  <a:schemeClr val="bg1"/>
                </a:solidFill>
                <a:latin typeface="Galano Grotesque Alt" pitchFamily="2" charset="77"/>
              </a:rPr>
              <a:t>Minder vrijwilligers, meer werk…</a:t>
            </a:r>
          </a:p>
          <a:p>
            <a:endParaRPr lang="nl-NL" dirty="0">
              <a:latin typeface="Galano Grotesque Alt" pitchFamily="2" charset="77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B227D62-8F25-C44F-9862-32C9FCA42848}"/>
              </a:ext>
            </a:extLst>
          </p:cNvPr>
          <p:cNvGrpSpPr/>
          <p:nvPr/>
        </p:nvGrpSpPr>
        <p:grpSpPr>
          <a:xfrm>
            <a:off x="8011667" y="4492580"/>
            <a:ext cx="697606" cy="563076"/>
            <a:chOff x="10120648" y="3777104"/>
            <a:chExt cx="914400" cy="914400"/>
          </a:xfrm>
        </p:grpSpPr>
        <p:pic>
          <p:nvPicPr>
            <p:cNvPr id="4" name="Graphic 3" descr="Markering met effen opvulling">
              <a:extLst>
                <a:ext uri="{FF2B5EF4-FFF2-40B4-BE49-F238E27FC236}">
                  <a16:creationId xmlns:a16="http://schemas.microsoft.com/office/drawing/2014/main" id="{E2B145EB-645A-A444-AB95-2C9D3D5B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C839C69F-86E1-AB4A-9E56-21BBB13DC7E6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8C1CE61-77EC-3A44-98C3-21DF1F74958B}"/>
              </a:ext>
            </a:extLst>
          </p:cNvPr>
          <p:cNvGrpSpPr/>
          <p:nvPr/>
        </p:nvGrpSpPr>
        <p:grpSpPr>
          <a:xfrm>
            <a:off x="6797123" y="4332295"/>
            <a:ext cx="697606" cy="563076"/>
            <a:chOff x="10120648" y="3777104"/>
            <a:chExt cx="914400" cy="914400"/>
          </a:xfrm>
        </p:grpSpPr>
        <p:pic>
          <p:nvPicPr>
            <p:cNvPr id="16" name="Graphic 15" descr="Markering met effen opvulling">
              <a:extLst>
                <a:ext uri="{FF2B5EF4-FFF2-40B4-BE49-F238E27FC236}">
                  <a16:creationId xmlns:a16="http://schemas.microsoft.com/office/drawing/2014/main" id="{6C979D16-9A99-0645-B8B7-E6CB1239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C04AC04-7CA7-764C-922E-81F0CCD43241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6C564C0-B1A3-4D4C-AF9D-18F6927011FD}"/>
              </a:ext>
            </a:extLst>
          </p:cNvPr>
          <p:cNvGrpSpPr/>
          <p:nvPr/>
        </p:nvGrpSpPr>
        <p:grpSpPr>
          <a:xfrm>
            <a:off x="6600720" y="4211042"/>
            <a:ext cx="697606" cy="563076"/>
            <a:chOff x="10120648" y="3777104"/>
            <a:chExt cx="914400" cy="914400"/>
          </a:xfrm>
        </p:grpSpPr>
        <p:pic>
          <p:nvPicPr>
            <p:cNvPr id="19" name="Graphic 18" descr="Markering met effen opvulling">
              <a:extLst>
                <a:ext uri="{FF2B5EF4-FFF2-40B4-BE49-F238E27FC236}">
                  <a16:creationId xmlns:a16="http://schemas.microsoft.com/office/drawing/2014/main" id="{1E350CC6-BD04-3A48-9ADD-720044A74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2E70C0F4-E6B1-574D-86C4-CD618BFA4491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3CF6AAD-4F08-9241-B51C-71C760E9B92A}"/>
              </a:ext>
            </a:extLst>
          </p:cNvPr>
          <p:cNvGrpSpPr/>
          <p:nvPr/>
        </p:nvGrpSpPr>
        <p:grpSpPr>
          <a:xfrm>
            <a:off x="10386418" y="1543512"/>
            <a:ext cx="697606" cy="563076"/>
            <a:chOff x="10120648" y="3777104"/>
            <a:chExt cx="914400" cy="914400"/>
          </a:xfrm>
        </p:grpSpPr>
        <p:pic>
          <p:nvPicPr>
            <p:cNvPr id="22" name="Graphic 21" descr="Markering met effen opvulling">
              <a:extLst>
                <a:ext uri="{FF2B5EF4-FFF2-40B4-BE49-F238E27FC236}">
                  <a16:creationId xmlns:a16="http://schemas.microsoft.com/office/drawing/2014/main" id="{9227D289-035F-4549-AFDF-5B89ADC4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F831BD7-943C-9243-95F4-020F6B68AEF6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5994671-1498-2E4E-A854-AE13477422F3}"/>
              </a:ext>
            </a:extLst>
          </p:cNvPr>
          <p:cNvGrpSpPr/>
          <p:nvPr/>
        </p:nvGrpSpPr>
        <p:grpSpPr>
          <a:xfrm>
            <a:off x="10127515" y="1408773"/>
            <a:ext cx="697606" cy="563076"/>
            <a:chOff x="10120648" y="3777104"/>
            <a:chExt cx="914400" cy="914400"/>
          </a:xfrm>
        </p:grpSpPr>
        <p:pic>
          <p:nvPicPr>
            <p:cNvPr id="25" name="Graphic 24" descr="Markering met effen opvulling">
              <a:extLst>
                <a:ext uri="{FF2B5EF4-FFF2-40B4-BE49-F238E27FC236}">
                  <a16:creationId xmlns:a16="http://schemas.microsoft.com/office/drawing/2014/main" id="{72E4A237-0DC0-5E41-9E1F-12EAD05C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D6D8F184-8DB8-9C49-8CC2-C2EFA82834AC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14A679E0-F187-7940-8189-D4C28E3429C5}"/>
              </a:ext>
            </a:extLst>
          </p:cNvPr>
          <p:cNvGrpSpPr/>
          <p:nvPr/>
        </p:nvGrpSpPr>
        <p:grpSpPr>
          <a:xfrm>
            <a:off x="10389538" y="1198967"/>
            <a:ext cx="697606" cy="563076"/>
            <a:chOff x="10120648" y="3777104"/>
            <a:chExt cx="914400" cy="914400"/>
          </a:xfrm>
        </p:grpSpPr>
        <p:pic>
          <p:nvPicPr>
            <p:cNvPr id="28" name="Graphic 27" descr="Markering met effen opvulling">
              <a:extLst>
                <a:ext uri="{FF2B5EF4-FFF2-40B4-BE49-F238E27FC236}">
                  <a16:creationId xmlns:a16="http://schemas.microsoft.com/office/drawing/2014/main" id="{E7DA7223-4AEC-7449-A075-1938DAA7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48C5BA11-1DA7-2B49-8068-12250246F345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31CB679B-5442-FB4F-A9C8-4AC29AA49CB8}"/>
              </a:ext>
            </a:extLst>
          </p:cNvPr>
          <p:cNvGrpSpPr/>
          <p:nvPr/>
        </p:nvGrpSpPr>
        <p:grpSpPr>
          <a:xfrm>
            <a:off x="10105176" y="3624612"/>
            <a:ext cx="697606" cy="563076"/>
            <a:chOff x="10120648" y="3777104"/>
            <a:chExt cx="914400" cy="914400"/>
          </a:xfrm>
        </p:grpSpPr>
        <p:pic>
          <p:nvPicPr>
            <p:cNvPr id="31" name="Graphic 30" descr="Markering met effen opvulling">
              <a:extLst>
                <a:ext uri="{FF2B5EF4-FFF2-40B4-BE49-F238E27FC236}">
                  <a16:creationId xmlns:a16="http://schemas.microsoft.com/office/drawing/2014/main" id="{F8C069B2-7F45-284D-AE9F-10E2DFCBE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E1FCC21D-FC26-FE46-979E-039A78B6FE4F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7B4348C7-6722-B14F-AB40-70386723C8E4}"/>
              </a:ext>
            </a:extLst>
          </p:cNvPr>
          <p:cNvGrpSpPr/>
          <p:nvPr/>
        </p:nvGrpSpPr>
        <p:grpSpPr>
          <a:xfrm>
            <a:off x="10414065" y="3495566"/>
            <a:ext cx="697606" cy="563076"/>
            <a:chOff x="10120648" y="3777104"/>
            <a:chExt cx="914400" cy="914400"/>
          </a:xfrm>
        </p:grpSpPr>
        <p:pic>
          <p:nvPicPr>
            <p:cNvPr id="34" name="Graphic 33" descr="Markering met effen opvulling">
              <a:extLst>
                <a:ext uri="{FF2B5EF4-FFF2-40B4-BE49-F238E27FC236}">
                  <a16:creationId xmlns:a16="http://schemas.microsoft.com/office/drawing/2014/main" id="{E28D35C6-EDB3-3047-8998-C21E8AFB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A161BC9-6676-E544-AE89-357B06AA1405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0B6F452-16D1-ED41-A540-9FBF11763862}"/>
              </a:ext>
            </a:extLst>
          </p:cNvPr>
          <p:cNvGrpSpPr/>
          <p:nvPr/>
        </p:nvGrpSpPr>
        <p:grpSpPr>
          <a:xfrm>
            <a:off x="10257011" y="3350519"/>
            <a:ext cx="697606" cy="563076"/>
            <a:chOff x="10120648" y="3777104"/>
            <a:chExt cx="914400" cy="914400"/>
          </a:xfrm>
        </p:grpSpPr>
        <p:pic>
          <p:nvPicPr>
            <p:cNvPr id="37" name="Graphic 36" descr="Markering met effen opvulling">
              <a:extLst>
                <a:ext uri="{FF2B5EF4-FFF2-40B4-BE49-F238E27FC236}">
                  <a16:creationId xmlns:a16="http://schemas.microsoft.com/office/drawing/2014/main" id="{EC42223E-4389-5E42-A842-2E363BB2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8149D06B-B42D-2B4D-8160-7E9D06A30978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246CEC35-1072-A540-A0ED-B4194CF3E269}"/>
              </a:ext>
            </a:extLst>
          </p:cNvPr>
          <p:cNvGrpSpPr/>
          <p:nvPr/>
        </p:nvGrpSpPr>
        <p:grpSpPr>
          <a:xfrm>
            <a:off x="9561714" y="3548308"/>
            <a:ext cx="697606" cy="563076"/>
            <a:chOff x="10120648" y="3777104"/>
            <a:chExt cx="914400" cy="914400"/>
          </a:xfrm>
        </p:grpSpPr>
        <p:pic>
          <p:nvPicPr>
            <p:cNvPr id="40" name="Graphic 39" descr="Markering met effen opvulling">
              <a:extLst>
                <a:ext uri="{FF2B5EF4-FFF2-40B4-BE49-F238E27FC236}">
                  <a16:creationId xmlns:a16="http://schemas.microsoft.com/office/drawing/2014/main" id="{E72E97CC-2CB0-B245-AB3B-981B3A7ED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CB2892B-43DA-2E41-9619-A077FB296E11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5983A98-893C-5344-AE38-B4AE06CEEC55}"/>
              </a:ext>
            </a:extLst>
          </p:cNvPr>
          <p:cNvGrpSpPr/>
          <p:nvPr/>
        </p:nvGrpSpPr>
        <p:grpSpPr>
          <a:xfrm>
            <a:off x="7194517" y="3929504"/>
            <a:ext cx="697606" cy="563076"/>
            <a:chOff x="10120648" y="3777104"/>
            <a:chExt cx="914400" cy="914400"/>
          </a:xfrm>
        </p:grpSpPr>
        <p:pic>
          <p:nvPicPr>
            <p:cNvPr id="43" name="Graphic 42" descr="Markering met effen opvulling">
              <a:extLst>
                <a:ext uri="{FF2B5EF4-FFF2-40B4-BE49-F238E27FC236}">
                  <a16:creationId xmlns:a16="http://schemas.microsoft.com/office/drawing/2014/main" id="{90CB2A67-0E7E-464B-BB86-10ACD637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EE671E3A-81AA-5142-AA3B-715D20FBBF05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45EBD779-5058-5F4C-BF3C-2B2A1BE1499E}"/>
              </a:ext>
            </a:extLst>
          </p:cNvPr>
          <p:cNvGrpSpPr/>
          <p:nvPr/>
        </p:nvGrpSpPr>
        <p:grpSpPr>
          <a:xfrm>
            <a:off x="7449795" y="3708593"/>
            <a:ext cx="697606" cy="563076"/>
            <a:chOff x="10120648" y="3777104"/>
            <a:chExt cx="914400" cy="914400"/>
          </a:xfrm>
        </p:grpSpPr>
        <p:pic>
          <p:nvPicPr>
            <p:cNvPr id="46" name="Graphic 45" descr="Markering met effen opvulling">
              <a:extLst>
                <a:ext uri="{FF2B5EF4-FFF2-40B4-BE49-F238E27FC236}">
                  <a16:creationId xmlns:a16="http://schemas.microsoft.com/office/drawing/2014/main" id="{1DFB6B8B-BF6B-DF4B-B2A4-25C21151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4135F4FA-4BE9-4242-ADA3-0D1215810A1E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A2D5FBF4-B1DF-144E-A9CB-A5800A7FDC55}"/>
              </a:ext>
            </a:extLst>
          </p:cNvPr>
          <p:cNvGrpSpPr/>
          <p:nvPr/>
        </p:nvGrpSpPr>
        <p:grpSpPr>
          <a:xfrm>
            <a:off x="7297395" y="3708593"/>
            <a:ext cx="697606" cy="563076"/>
            <a:chOff x="10120648" y="3777104"/>
            <a:chExt cx="914400" cy="914400"/>
          </a:xfrm>
        </p:grpSpPr>
        <p:pic>
          <p:nvPicPr>
            <p:cNvPr id="49" name="Graphic 48" descr="Markering met effen opvulling">
              <a:extLst>
                <a:ext uri="{FF2B5EF4-FFF2-40B4-BE49-F238E27FC236}">
                  <a16:creationId xmlns:a16="http://schemas.microsoft.com/office/drawing/2014/main" id="{2B7B1C67-3653-FE4B-9926-2374EFB7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1BF91700-49FB-4B48-9FD7-EAAE275BAC99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2B1CF25D-2524-0048-A239-D520F59B556C}"/>
              </a:ext>
            </a:extLst>
          </p:cNvPr>
          <p:cNvGrpSpPr/>
          <p:nvPr/>
        </p:nvGrpSpPr>
        <p:grpSpPr>
          <a:xfrm>
            <a:off x="9559405" y="4630311"/>
            <a:ext cx="697606" cy="563076"/>
            <a:chOff x="10120648" y="3777104"/>
            <a:chExt cx="914400" cy="914400"/>
          </a:xfrm>
        </p:grpSpPr>
        <p:pic>
          <p:nvPicPr>
            <p:cNvPr id="52" name="Graphic 51" descr="Markering met effen opvulling">
              <a:extLst>
                <a:ext uri="{FF2B5EF4-FFF2-40B4-BE49-F238E27FC236}">
                  <a16:creationId xmlns:a16="http://schemas.microsoft.com/office/drawing/2014/main" id="{91049347-1247-854A-B3F7-2DBB0B08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ECE0B61D-1224-9044-A6BB-44794035E4DA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B4411853-9999-9646-81D8-B7018407AC9E}"/>
              </a:ext>
            </a:extLst>
          </p:cNvPr>
          <p:cNvGrpSpPr/>
          <p:nvPr/>
        </p:nvGrpSpPr>
        <p:grpSpPr>
          <a:xfrm>
            <a:off x="9600316" y="4139296"/>
            <a:ext cx="697606" cy="563076"/>
            <a:chOff x="10120648" y="3777104"/>
            <a:chExt cx="914400" cy="914400"/>
          </a:xfrm>
        </p:grpSpPr>
        <p:pic>
          <p:nvPicPr>
            <p:cNvPr id="55" name="Graphic 54" descr="Markering met effen opvulling">
              <a:extLst>
                <a:ext uri="{FF2B5EF4-FFF2-40B4-BE49-F238E27FC236}">
                  <a16:creationId xmlns:a16="http://schemas.microsoft.com/office/drawing/2014/main" id="{C00FDC0F-6193-9043-8B89-3B484939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115051EA-06FB-DD46-A4E2-DA164FEFA18E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0DF4528E-22EF-7D41-A82F-5E2FB5B5EDE6}"/>
              </a:ext>
            </a:extLst>
          </p:cNvPr>
          <p:cNvGrpSpPr/>
          <p:nvPr/>
        </p:nvGrpSpPr>
        <p:grpSpPr>
          <a:xfrm>
            <a:off x="9408374" y="4272055"/>
            <a:ext cx="697606" cy="563076"/>
            <a:chOff x="10120648" y="3777104"/>
            <a:chExt cx="914400" cy="914400"/>
          </a:xfrm>
        </p:grpSpPr>
        <p:pic>
          <p:nvPicPr>
            <p:cNvPr id="58" name="Graphic 57" descr="Markering met effen opvulling">
              <a:extLst>
                <a:ext uri="{FF2B5EF4-FFF2-40B4-BE49-F238E27FC236}">
                  <a16:creationId xmlns:a16="http://schemas.microsoft.com/office/drawing/2014/main" id="{6869D0B7-AEF2-EC47-8972-306CDD096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0648" y="3777104"/>
              <a:ext cx="914400" cy="914400"/>
            </a:xfrm>
            <a:prstGeom prst="rect">
              <a:avLst/>
            </a:prstGeom>
          </p:spPr>
        </p:pic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B9B9D273-EA61-9C4B-990D-E458BE76CB82}"/>
                </a:ext>
              </a:extLst>
            </p:cNvPr>
            <p:cNvSpPr/>
            <p:nvPr/>
          </p:nvSpPr>
          <p:spPr>
            <a:xfrm>
              <a:off x="10444766" y="3974012"/>
              <a:ext cx="263138" cy="2631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745422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E6F8C-D5B9-7A4C-90A3-677CF36A5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4356" y="206474"/>
            <a:ext cx="8533698" cy="487362"/>
          </a:xfrm>
        </p:spPr>
        <p:txBody>
          <a:bodyPr/>
          <a:lstStyle/>
          <a:p>
            <a:pPr algn="ctr"/>
            <a:r>
              <a:rPr lang="nl-NL" sz="4000" dirty="0">
                <a:solidFill>
                  <a:schemeClr val="accent2"/>
                </a:solidFill>
                <a:latin typeface="Galano Grotesque Alt SmBold It" pitchFamily="2" charset="77"/>
              </a:rPr>
              <a:t>Sportieve partner van…</a:t>
            </a:r>
          </a:p>
        </p:txBody>
      </p:sp>
      <p:pic>
        <p:nvPicPr>
          <p:cNvPr id="26" name="Afbeelding 25" descr="Afbeelding met tekening&#10;&#10;Automatisch gegenereerde beschrijving">
            <a:extLst>
              <a:ext uri="{FF2B5EF4-FFF2-40B4-BE49-F238E27FC236}">
                <a16:creationId xmlns:a16="http://schemas.microsoft.com/office/drawing/2014/main" id="{E7530FF4-F972-6B45-8B9D-BF052DA03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6" r="16524"/>
          <a:stretch/>
        </p:blipFill>
        <p:spPr>
          <a:xfrm>
            <a:off x="2731585" y="1541640"/>
            <a:ext cx="1885446" cy="14234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123DC2F-C0C2-DC41-BCC4-29BE9423F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3" y="1546468"/>
            <a:ext cx="1721117" cy="142149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AA4501C5-93FF-7D4E-8BEE-564DEC679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00" y="1445758"/>
            <a:ext cx="2156327" cy="161516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CD227D19-411F-084E-8D6F-F36EACC2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97" y="3508072"/>
            <a:ext cx="2905238" cy="766983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12C53E60-6340-A542-81CE-0AE454627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956" y="1627382"/>
            <a:ext cx="1270935" cy="12938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4D7DBA3-C822-EF4C-9DD7-60AEFB890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028" y="3122442"/>
            <a:ext cx="1983249" cy="14038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2C52A43-3E7F-CF4E-9B1C-4665B2655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222" y="3561733"/>
            <a:ext cx="890997" cy="8909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EAEA3E9-3659-754F-8F9D-7D5E02CC9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0329" y="3508073"/>
            <a:ext cx="1695451" cy="5622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A5152C-8749-384C-88CD-B62DB12F6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0329" y="4135020"/>
            <a:ext cx="1621295" cy="45749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E5B983D-F5A0-504A-BE9F-6B548197B5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8655" y="4318359"/>
            <a:ext cx="1218516" cy="12185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098D3C4-AB37-C347-9C7C-69FB69B9C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069" y="4602712"/>
            <a:ext cx="2126948" cy="96421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D406E2-5028-9A4C-B5F8-16CE6CB0C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0669" y="3429000"/>
            <a:ext cx="875399" cy="136562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249547-1C48-3F4B-8238-7AD42417E1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8829" y="5317400"/>
            <a:ext cx="1549179" cy="79941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0D0406C-B61D-C546-81B2-6352508874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8129" y="4870491"/>
            <a:ext cx="954590" cy="104826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4D96973-CC4A-294B-9467-351942ABF5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13913" y="5533046"/>
            <a:ext cx="1695451" cy="3937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D58B327-15BF-1F48-9A1B-B24948D37E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05" y="3323349"/>
            <a:ext cx="1695450" cy="7884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5B4885B-BD46-B968-AA2D-07509BDDE9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383" y="4678244"/>
            <a:ext cx="1943100" cy="14351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DF2E2A4-9407-55BF-3A86-B9474EAB03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7538" y="5095939"/>
            <a:ext cx="2708304" cy="1017405"/>
          </a:xfrm>
          <a:prstGeom prst="rect">
            <a:avLst/>
          </a:prstGeom>
        </p:spPr>
      </p:pic>
      <p:pic>
        <p:nvPicPr>
          <p:cNvPr id="21" name="Afbeelding 20" descr="Afbeelding met tekst&#10;&#10;Automatisch gegenereerde beschrijving">
            <a:extLst>
              <a:ext uri="{FF2B5EF4-FFF2-40B4-BE49-F238E27FC236}">
                <a16:creationId xmlns:a16="http://schemas.microsoft.com/office/drawing/2014/main" id="{6A39390B-37A8-BB18-9E47-FC43394B14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47913" y="1761863"/>
            <a:ext cx="2931769" cy="114257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02F0C01-3619-6CA0-F95E-F5DDCDC83FDF}"/>
              </a:ext>
            </a:extLst>
          </p:cNvPr>
          <p:cNvSpPr txBox="1"/>
          <p:nvPr/>
        </p:nvSpPr>
        <p:spPr>
          <a:xfrm>
            <a:off x="2904009" y="6242710"/>
            <a:ext cx="539763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4000" b="1" dirty="0">
                <a:solidFill>
                  <a:schemeClr val="accent2"/>
                </a:solidFill>
                <a:latin typeface="Galano Grotesque Alt SmBold It" pitchFamily="2" charset="77"/>
              </a:rPr>
              <a:t>En 350+ sportclubs…</a:t>
            </a:r>
          </a:p>
        </p:txBody>
      </p:sp>
      <p:pic>
        <p:nvPicPr>
          <p:cNvPr id="17" name="Afbeelding 1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064CA1E-EEF1-9B19-C223-1079003FE4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8008" y="97304"/>
            <a:ext cx="3079038" cy="79959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BADD719-E030-D5DA-3B42-00BD6FBF9E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84408" y="4045050"/>
            <a:ext cx="1629687" cy="1166708"/>
          </a:xfrm>
          <a:prstGeom prst="rect">
            <a:avLst/>
          </a:prstGeom>
        </p:spPr>
      </p:pic>
      <p:pic>
        <p:nvPicPr>
          <p:cNvPr id="23" name="Afbeelding 22" descr="Afbeelding met tekst&#10;&#10;Automatisch gegenereerde beschrijving">
            <a:extLst>
              <a:ext uri="{FF2B5EF4-FFF2-40B4-BE49-F238E27FC236}">
                <a16:creationId xmlns:a16="http://schemas.microsoft.com/office/drawing/2014/main" id="{CAA15511-F35D-52A7-E11F-20051E23BD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27326" y="5361338"/>
            <a:ext cx="1779877" cy="671303"/>
          </a:xfrm>
          <a:prstGeom prst="rect">
            <a:avLst/>
          </a:prstGeom>
        </p:spPr>
      </p:pic>
      <p:pic>
        <p:nvPicPr>
          <p:cNvPr id="25" name="Afbeelding 2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494A05D-E995-6CC7-CD19-9FE57CB0D0F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59817" y="3383315"/>
            <a:ext cx="1041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9995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88596E3-9D33-306B-685A-9ECE84A3C5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2906" y="128312"/>
            <a:ext cx="4213226" cy="487362"/>
          </a:xfrm>
        </p:spPr>
        <p:txBody>
          <a:bodyPr/>
          <a:lstStyle/>
          <a:p>
            <a:r>
              <a:rPr lang="nl-NL" dirty="0"/>
              <a:t>Realisatie Partners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31FC7E-0F39-E9D2-6111-1634F652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63" y="1311403"/>
            <a:ext cx="1085518" cy="10799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5B53DC6-43BB-1EAB-1988-13ACB07AD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16" y="1083692"/>
            <a:ext cx="2276889" cy="7676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62DB22-C0D7-996E-61A0-923CD13A0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455" y="1160960"/>
            <a:ext cx="1259506" cy="16003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D0EB491-AECF-1A2E-6B65-C9D997AB3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050" y="1336150"/>
            <a:ext cx="1855890" cy="582842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DCBFCCB7-D3F3-83E0-EEE1-9190A0A87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56" y="3630750"/>
            <a:ext cx="1594124" cy="656404"/>
          </a:xfrm>
          <a:prstGeom prst="rect">
            <a:avLst/>
          </a:prstGeom>
        </p:spPr>
      </p:pic>
      <p:pic>
        <p:nvPicPr>
          <p:cNvPr id="14" name="Afbeelding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4D5EB02-82BD-AA42-4787-05FD22C5E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88" y="4425798"/>
            <a:ext cx="2692400" cy="5969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18EAA38-692E-A26E-F045-02AF4604D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74" y="5046004"/>
            <a:ext cx="2184400" cy="1016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5816A10-4684-5D71-E840-14974FF8A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946" y="2923204"/>
            <a:ext cx="1706382" cy="90526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C1AC26D-14D6-FF99-8B78-1B70988F67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4175" y="4193511"/>
            <a:ext cx="1766820" cy="1207928"/>
          </a:xfrm>
          <a:prstGeom prst="rect">
            <a:avLst/>
          </a:prstGeom>
        </p:spPr>
      </p:pic>
      <p:pic>
        <p:nvPicPr>
          <p:cNvPr id="22" name="Afbeelding 2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DB4F780-BB79-3356-26E4-AD4F4EF44F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4437" y="3684014"/>
            <a:ext cx="2400300" cy="6731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E64C4A5-06FB-5EAD-14C7-25FF6D16B4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6112" y="3949563"/>
            <a:ext cx="2040385" cy="634465"/>
          </a:xfrm>
          <a:prstGeom prst="rect">
            <a:avLst/>
          </a:prstGeom>
        </p:spPr>
      </p:pic>
      <p:pic>
        <p:nvPicPr>
          <p:cNvPr id="26" name="Afbeelding 2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916AD03-F427-E1F9-1809-E2A9501AFD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4195" y="4617603"/>
            <a:ext cx="2042302" cy="604863"/>
          </a:xfrm>
          <a:prstGeom prst="rect">
            <a:avLst/>
          </a:prstGeom>
        </p:spPr>
      </p:pic>
      <p:pic>
        <p:nvPicPr>
          <p:cNvPr id="28" name="Afbeelding 27" descr="Afbeelding met tekst&#10;&#10;Automatisch gegenereerde beschrijving">
            <a:extLst>
              <a:ext uri="{FF2B5EF4-FFF2-40B4-BE49-F238E27FC236}">
                <a16:creationId xmlns:a16="http://schemas.microsoft.com/office/drawing/2014/main" id="{74BD95B7-1EE5-A768-E0B4-804954E12D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052" y="2351943"/>
            <a:ext cx="3368051" cy="690174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8355F164-FDD8-8D33-D1C7-F6C219497A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8850" y="1766569"/>
            <a:ext cx="1944000" cy="1080000"/>
          </a:xfrm>
          <a:prstGeom prst="rect">
            <a:avLst/>
          </a:prstGeom>
        </p:spPr>
      </p:pic>
      <p:pic>
        <p:nvPicPr>
          <p:cNvPr id="32" name="Afbeelding 31" descr="Afbeelding met tekst, teken&#10;&#10;Automatisch gegenereerde beschrijving">
            <a:extLst>
              <a:ext uri="{FF2B5EF4-FFF2-40B4-BE49-F238E27FC236}">
                <a16:creationId xmlns:a16="http://schemas.microsoft.com/office/drawing/2014/main" id="{4A0A0B66-36E9-E670-3462-2ADD470DCB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4189" y="3684014"/>
            <a:ext cx="1594124" cy="718478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55B2BFA-1F54-AC36-4A0A-4BBFC3AA72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09888" y="2021157"/>
            <a:ext cx="2456609" cy="687516"/>
          </a:xfrm>
          <a:prstGeom prst="rect">
            <a:avLst/>
          </a:prstGeom>
        </p:spPr>
      </p:pic>
      <p:sp>
        <p:nvSpPr>
          <p:cNvPr id="35" name="Kader 34">
            <a:extLst>
              <a:ext uri="{FF2B5EF4-FFF2-40B4-BE49-F238E27FC236}">
                <a16:creationId xmlns:a16="http://schemas.microsoft.com/office/drawing/2014/main" id="{E8E077A5-AE27-67F6-3956-2FA527165F62}"/>
              </a:ext>
            </a:extLst>
          </p:cNvPr>
          <p:cNvSpPr/>
          <p:nvPr/>
        </p:nvSpPr>
        <p:spPr>
          <a:xfrm>
            <a:off x="166200" y="2923602"/>
            <a:ext cx="3623741" cy="3225015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07895229-FC47-2091-3606-1D8C854412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2571" y="1694671"/>
            <a:ext cx="1879600" cy="711200"/>
          </a:xfrm>
          <a:prstGeom prst="rect">
            <a:avLst/>
          </a:prstGeom>
        </p:spPr>
      </p:pic>
      <p:sp>
        <p:nvSpPr>
          <p:cNvPr id="38" name="Kader 37">
            <a:extLst>
              <a:ext uri="{FF2B5EF4-FFF2-40B4-BE49-F238E27FC236}">
                <a16:creationId xmlns:a16="http://schemas.microsoft.com/office/drawing/2014/main" id="{A8785D4B-0039-7BD1-7CC7-DA484ED772AA}"/>
              </a:ext>
            </a:extLst>
          </p:cNvPr>
          <p:cNvSpPr/>
          <p:nvPr/>
        </p:nvSpPr>
        <p:spPr>
          <a:xfrm>
            <a:off x="166200" y="765387"/>
            <a:ext cx="3623741" cy="2085604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9" name="Kader 38">
            <a:extLst>
              <a:ext uri="{FF2B5EF4-FFF2-40B4-BE49-F238E27FC236}">
                <a16:creationId xmlns:a16="http://schemas.microsoft.com/office/drawing/2014/main" id="{3F1D05C5-18A0-7777-4C55-A3BB120760AE}"/>
              </a:ext>
            </a:extLst>
          </p:cNvPr>
          <p:cNvSpPr/>
          <p:nvPr/>
        </p:nvSpPr>
        <p:spPr>
          <a:xfrm>
            <a:off x="3843193" y="773166"/>
            <a:ext cx="3308907" cy="2077825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D7507880-4C6E-8E87-08C1-B1B1D60534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14175" y="5220496"/>
            <a:ext cx="1970626" cy="800567"/>
          </a:xfrm>
          <a:prstGeom prst="rect">
            <a:avLst/>
          </a:prstGeom>
        </p:spPr>
      </p:pic>
      <p:sp>
        <p:nvSpPr>
          <p:cNvPr id="42" name="Kader 41">
            <a:extLst>
              <a:ext uri="{FF2B5EF4-FFF2-40B4-BE49-F238E27FC236}">
                <a16:creationId xmlns:a16="http://schemas.microsoft.com/office/drawing/2014/main" id="{556C02B1-2E2C-1F88-20CF-61D7AB0A8B3A}"/>
              </a:ext>
            </a:extLst>
          </p:cNvPr>
          <p:cNvSpPr/>
          <p:nvPr/>
        </p:nvSpPr>
        <p:spPr>
          <a:xfrm>
            <a:off x="6454711" y="2925100"/>
            <a:ext cx="2481395" cy="3223517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3" name="Kader 42">
            <a:extLst>
              <a:ext uri="{FF2B5EF4-FFF2-40B4-BE49-F238E27FC236}">
                <a16:creationId xmlns:a16="http://schemas.microsoft.com/office/drawing/2014/main" id="{7663CBCC-D2DE-4668-8DFA-CCCAE66D5A68}"/>
              </a:ext>
            </a:extLst>
          </p:cNvPr>
          <p:cNvSpPr/>
          <p:nvPr/>
        </p:nvSpPr>
        <p:spPr>
          <a:xfrm>
            <a:off x="7281652" y="765387"/>
            <a:ext cx="4519411" cy="2077825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1BCCC0FD-966C-293C-5E08-490313A29C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6909" y="1157640"/>
            <a:ext cx="1901508" cy="673100"/>
          </a:xfrm>
          <a:prstGeom prst="rect">
            <a:avLst/>
          </a:prstGeom>
        </p:spPr>
      </p:pic>
      <p:sp>
        <p:nvSpPr>
          <p:cNvPr id="46" name="Kader 45">
            <a:extLst>
              <a:ext uri="{FF2B5EF4-FFF2-40B4-BE49-F238E27FC236}">
                <a16:creationId xmlns:a16="http://schemas.microsoft.com/office/drawing/2014/main" id="{F34C6DA6-A02F-21AF-EEB4-FA1D6204F1E0}"/>
              </a:ext>
            </a:extLst>
          </p:cNvPr>
          <p:cNvSpPr/>
          <p:nvPr/>
        </p:nvSpPr>
        <p:spPr>
          <a:xfrm>
            <a:off x="3855769" y="2923602"/>
            <a:ext cx="2514737" cy="944409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7" name="Kader 46">
            <a:extLst>
              <a:ext uri="{FF2B5EF4-FFF2-40B4-BE49-F238E27FC236}">
                <a16:creationId xmlns:a16="http://schemas.microsoft.com/office/drawing/2014/main" id="{B8A43564-56B3-1E63-C499-1A3666797A9E}"/>
              </a:ext>
            </a:extLst>
          </p:cNvPr>
          <p:cNvSpPr/>
          <p:nvPr/>
        </p:nvSpPr>
        <p:spPr>
          <a:xfrm>
            <a:off x="9039357" y="2915714"/>
            <a:ext cx="2756183" cy="3223517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4058151B-1011-8F44-49AB-901C350384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93132" y="4548946"/>
            <a:ext cx="2384326" cy="497058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092F101-4021-FA94-1CDA-BC4D1AF1E1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84847" y="4000612"/>
            <a:ext cx="1329974" cy="651948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4882FD5C-CD90-0330-0DA6-41E7FAF142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17063" y="5726813"/>
            <a:ext cx="2077278" cy="355324"/>
          </a:xfrm>
          <a:prstGeom prst="rect">
            <a:avLst/>
          </a:prstGeom>
        </p:spPr>
      </p:pic>
      <p:pic>
        <p:nvPicPr>
          <p:cNvPr id="55" name="Afbeelding 54" descr="Afbeelding met tekst, fles&#10;&#10;Automatisch gegenereerde beschrijving">
            <a:extLst>
              <a:ext uri="{FF2B5EF4-FFF2-40B4-BE49-F238E27FC236}">
                <a16:creationId xmlns:a16="http://schemas.microsoft.com/office/drawing/2014/main" id="{F7BCBFFC-C55E-D164-E8F0-B4FCF6FF76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93131" y="4990733"/>
            <a:ext cx="2323229" cy="616367"/>
          </a:xfrm>
          <a:prstGeom prst="rect">
            <a:avLst/>
          </a:prstGeom>
        </p:spPr>
      </p:pic>
      <p:sp>
        <p:nvSpPr>
          <p:cNvPr id="56" name="Kader 55">
            <a:extLst>
              <a:ext uri="{FF2B5EF4-FFF2-40B4-BE49-F238E27FC236}">
                <a16:creationId xmlns:a16="http://schemas.microsoft.com/office/drawing/2014/main" id="{56752225-A2C2-F9CA-C73A-291BE38D448D}"/>
              </a:ext>
            </a:extLst>
          </p:cNvPr>
          <p:cNvSpPr/>
          <p:nvPr/>
        </p:nvSpPr>
        <p:spPr>
          <a:xfrm>
            <a:off x="3855769" y="3917354"/>
            <a:ext cx="2514737" cy="2231264"/>
          </a:xfrm>
          <a:prstGeom prst="frame">
            <a:avLst>
              <a:gd name="adj1" fmla="val 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795EF24A-D617-9A6E-6D36-DED5E22145ED}"/>
              </a:ext>
            </a:extLst>
          </p:cNvPr>
          <p:cNvSpPr txBox="1"/>
          <p:nvPr/>
        </p:nvSpPr>
        <p:spPr>
          <a:xfrm>
            <a:off x="3844096" y="775915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1">
                    <a:lumMod val="50000"/>
                  </a:schemeClr>
                </a:solidFill>
              </a:rPr>
              <a:t>Energie-opslag</a:t>
            </a: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FB3EA001-D63A-9ED1-A924-53A5D9B6103C}"/>
              </a:ext>
            </a:extLst>
          </p:cNvPr>
          <p:cNvSpPr txBox="1"/>
          <p:nvPr/>
        </p:nvSpPr>
        <p:spPr>
          <a:xfrm>
            <a:off x="166200" y="774881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Installatietechniek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143C80B5-274A-F1AE-F2B3-5AD26C0C70EA}"/>
              </a:ext>
            </a:extLst>
          </p:cNvPr>
          <p:cNvSpPr txBox="1"/>
          <p:nvPr/>
        </p:nvSpPr>
        <p:spPr>
          <a:xfrm>
            <a:off x="7281652" y="778458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1">
                    <a:lumMod val="50000"/>
                  </a:schemeClr>
                </a:solidFill>
              </a:rPr>
              <a:t>LED-verlichting</a:t>
            </a: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6AC6E694-89EC-DD1C-B21D-6E745E7FB8C0}"/>
              </a:ext>
            </a:extLst>
          </p:cNvPr>
          <p:cNvSpPr txBox="1"/>
          <p:nvPr/>
        </p:nvSpPr>
        <p:spPr>
          <a:xfrm>
            <a:off x="171574" y="294461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Isolatie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8E554AD5-AA35-FCF6-D6A5-8F26DCC82260}"/>
              </a:ext>
            </a:extLst>
          </p:cNvPr>
          <p:cNvSpPr txBox="1"/>
          <p:nvPr/>
        </p:nvSpPr>
        <p:spPr>
          <a:xfrm>
            <a:off x="3855880" y="3958952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Financiering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3E6C0E16-2F29-70A3-6167-440D26C8B24D}"/>
              </a:ext>
            </a:extLst>
          </p:cNvPr>
          <p:cNvSpPr txBox="1"/>
          <p:nvPr/>
        </p:nvSpPr>
        <p:spPr>
          <a:xfrm>
            <a:off x="6457839" y="2956078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Engineering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8C70D602-17AA-DD39-BFE4-88AC9EDCAB30}"/>
              </a:ext>
            </a:extLst>
          </p:cNvPr>
          <p:cNvSpPr txBox="1"/>
          <p:nvPr/>
        </p:nvSpPr>
        <p:spPr>
          <a:xfrm>
            <a:off x="9035276" y="294537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Solar</a:t>
            </a:r>
          </a:p>
        </p:txBody>
      </p:sp>
      <p:pic>
        <p:nvPicPr>
          <p:cNvPr id="65" name="Afbeelding 6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5329F97-B0B4-D121-0563-75BA3171BF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52733" y="5499358"/>
            <a:ext cx="2529429" cy="604863"/>
          </a:xfrm>
          <a:prstGeom prst="rect">
            <a:avLst/>
          </a:prstGeom>
        </p:spPr>
      </p:pic>
      <p:sp>
        <p:nvSpPr>
          <p:cNvPr id="66" name="Tekstvak 65">
            <a:extLst>
              <a:ext uri="{FF2B5EF4-FFF2-40B4-BE49-F238E27FC236}">
                <a16:creationId xmlns:a16="http://schemas.microsoft.com/office/drawing/2014/main" id="{D6B28560-D886-157A-5E38-10ACC86A1605}"/>
              </a:ext>
            </a:extLst>
          </p:cNvPr>
          <p:cNvSpPr txBox="1"/>
          <p:nvPr/>
        </p:nvSpPr>
        <p:spPr>
          <a:xfrm>
            <a:off x="9077745" y="5247950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>
                    <a:lumMod val="50000"/>
                  </a:schemeClr>
                </a:solidFill>
              </a:rPr>
              <a:t>Keuring en inspectie</a:t>
            </a:r>
          </a:p>
        </p:txBody>
      </p:sp>
      <p:pic>
        <p:nvPicPr>
          <p:cNvPr id="68" name="Afbeelding 6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DC6E90E-F820-93A6-FD5C-06B0AB2707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618" y="3260944"/>
            <a:ext cx="2040385" cy="652368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F7927CCC-075E-F253-C956-DE38011268A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78736" y="1208681"/>
            <a:ext cx="1208861" cy="7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35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12C0-72ED-504D-B7A4-DAE6DD074D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1573" y="153988"/>
            <a:ext cx="10011159" cy="487362"/>
          </a:xfrm>
        </p:spPr>
        <p:txBody>
          <a:bodyPr/>
          <a:lstStyle/>
          <a:p>
            <a:pPr algn="ctr"/>
            <a:r>
              <a:rPr lang="nl-NL" sz="4800" dirty="0">
                <a:solidFill>
                  <a:schemeClr val="accent3"/>
                </a:solidFill>
              </a:rPr>
              <a:t>Urgentie !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203566-7294-9E43-9FF3-FE98BD8343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62102" y="979036"/>
            <a:ext cx="9690100" cy="4675188"/>
          </a:xfrm>
          <a:prstGeom prst="rect">
            <a:avLst/>
          </a:prstGeom>
        </p:spPr>
        <p:txBody>
          <a:bodyPr/>
          <a:lstStyle/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1" dirty="0">
                <a:latin typeface="Galano Grotesque Alt SmBold It"/>
              </a:rPr>
              <a:t>Idiote stroomprijzen: kom er los van! 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1" dirty="0">
                <a:latin typeface="Galano Grotesque Alt SmBold It"/>
              </a:rPr>
              <a:t>Maatschappelijk belang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1" dirty="0">
                <a:latin typeface="Galano Grotesque Alt SmBold It"/>
              </a:rPr>
              <a:t>Een toekomstwaardige wereld NU realiseren!</a:t>
            </a:r>
          </a:p>
          <a:p>
            <a:pPr marL="0" indent="-457200">
              <a:buClr>
                <a:srgbClr val="F14F01"/>
              </a:buClr>
              <a:buFont typeface="Wingdings" pitchFamily="2" charset="2"/>
              <a:buChar char="§"/>
            </a:pPr>
            <a:r>
              <a:rPr lang="nl-NL" sz="2400" b="1" dirty="0">
                <a:latin typeface="Galano Grotesque Alt SmBold It"/>
              </a:rPr>
              <a:t>Inzetten op </a:t>
            </a:r>
            <a:r>
              <a:rPr lang="nl-NL" sz="2400" b="1" dirty="0" err="1">
                <a:latin typeface="Galano Grotesque Alt SmBold It"/>
              </a:rPr>
              <a:t>quick</a:t>
            </a:r>
            <a:r>
              <a:rPr lang="nl-NL" sz="2400" b="1" dirty="0">
                <a:latin typeface="Galano Grotesque Alt SmBold It"/>
              </a:rPr>
              <a:t> </a:t>
            </a:r>
            <a:r>
              <a:rPr lang="nl-NL" sz="2400" b="1" dirty="0" err="1">
                <a:latin typeface="Galano Grotesque Alt SmBold It"/>
              </a:rPr>
              <a:t>wins</a:t>
            </a:r>
            <a:r>
              <a:rPr lang="nl-NL" sz="2400" b="1" dirty="0">
                <a:latin typeface="Galano Grotesque Alt SmBold It"/>
              </a:rPr>
              <a:t> betekent meer…</a:t>
            </a:r>
          </a:p>
          <a:p>
            <a:endParaRPr lang="nl-NL" b="1" dirty="0">
              <a:solidFill>
                <a:schemeClr val="accent3"/>
              </a:solidFill>
              <a:latin typeface="Galano Grotesque Alt SemiBold" pitchFamily="2" charset="77"/>
            </a:endParaRPr>
          </a:p>
          <a:p>
            <a:endParaRPr lang="nl-NL" b="1" dirty="0">
              <a:solidFill>
                <a:schemeClr val="accent3"/>
              </a:solidFill>
              <a:latin typeface="Galano Grotesque Alt SemiBold" pitchFamily="2" charset="77"/>
            </a:endParaRPr>
          </a:p>
          <a:p>
            <a:endParaRPr lang="nl-NL" b="1" dirty="0">
              <a:solidFill>
                <a:schemeClr val="accent3"/>
              </a:solidFill>
              <a:latin typeface="Galano Grotesque Alt SemiBold" pitchFamily="2" charset="77"/>
            </a:endParaRPr>
          </a:p>
          <a:p>
            <a:pPr marL="0" lvl="8" indent="0">
              <a:spcBef>
                <a:spcPts val="1000"/>
              </a:spcBef>
              <a:buClr>
                <a:srgbClr val="E96825"/>
              </a:buClr>
              <a:buNone/>
            </a:pPr>
            <a:endParaRPr lang="nl-NL" b="1" dirty="0">
              <a:solidFill>
                <a:schemeClr val="accent3"/>
              </a:solidFill>
              <a:latin typeface="Galano Grotesque Alt SemiBold" pitchFamily="2" charset="77"/>
            </a:endParaRPr>
          </a:p>
          <a:p>
            <a:pPr marL="0" lvl="8" indent="0">
              <a:spcBef>
                <a:spcPts val="1000"/>
              </a:spcBef>
              <a:buClr>
                <a:srgbClr val="E96825"/>
              </a:buClr>
              <a:buNone/>
            </a:pPr>
            <a:r>
              <a:rPr lang="nl-NL" sz="2400" b="1" dirty="0">
                <a:solidFill>
                  <a:schemeClr val="accent3"/>
                </a:solidFill>
                <a:latin typeface="Galano Grotesque Alt SemiBold" pitchFamily="2" charset="77"/>
              </a:rPr>
              <a:t>					</a:t>
            </a:r>
            <a:r>
              <a:rPr lang="nl-NL" sz="2400" b="1" dirty="0">
                <a:latin typeface="Galano Grotesque Alt SmBold It"/>
              </a:rPr>
              <a:t>…. in de clubkas</a:t>
            </a:r>
          </a:p>
        </p:txBody>
      </p:sp>
      <p:pic>
        <p:nvPicPr>
          <p:cNvPr id="8" name="Afbeelding 7" descr="Afbeelding met kop, kamer, fles, honing&#10;&#10;Automatisch gegenereerde beschrijving">
            <a:extLst>
              <a:ext uri="{FF2B5EF4-FFF2-40B4-BE49-F238E27FC236}">
                <a16:creationId xmlns:a16="http://schemas.microsoft.com/office/drawing/2014/main" id="{8FF33987-9639-B149-A4AB-95777D47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37" y="2843872"/>
            <a:ext cx="3864335" cy="3652309"/>
          </a:xfrm>
          <a:prstGeom prst="rect">
            <a:avLst/>
          </a:prstGeom>
        </p:spPr>
      </p:pic>
      <p:pic>
        <p:nvPicPr>
          <p:cNvPr id="4" name="Picture 41">
            <a:extLst>
              <a:ext uri="{FF2B5EF4-FFF2-40B4-BE49-F238E27FC236}">
                <a16:creationId xmlns:a16="http://schemas.microsoft.com/office/drawing/2014/main" id="{B4477FED-D4F5-EFA7-3645-CC36BE80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0" y="129663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92170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9495D5-5FC6-8E49-A80E-CE360A7638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82" y="964464"/>
            <a:ext cx="9368787" cy="4995313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95D7D3-9991-4757-B9B0-C97CAF9D2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0844" y="145220"/>
            <a:ext cx="9843911" cy="753003"/>
          </a:xfrm>
        </p:spPr>
        <p:txBody>
          <a:bodyPr/>
          <a:lstStyle/>
          <a:p>
            <a:r>
              <a:rPr lang="en-US" sz="4000" dirty="0"/>
              <a:t>Doe wat je </a:t>
            </a:r>
            <a:r>
              <a:rPr lang="en-US" sz="4000" dirty="0" err="1"/>
              <a:t>zegt</a:t>
            </a:r>
            <a:r>
              <a:rPr lang="en-US" sz="4000" dirty="0"/>
              <a:t>, </a:t>
            </a:r>
            <a:r>
              <a:rPr lang="en-US" sz="4000" dirty="0" err="1"/>
              <a:t>zeg</a:t>
            </a:r>
            <a:r>
              <a:rPr lang="en-US" sz="4000" dirty="0"/>
              <a:t> wat je </a:t>
            </a:r>
            <a:r>
              <a:rPr lang="en-US" sz="4000" dirty="0" err="1"/>
              <a:t>doet</a:t>
            </a:r>
            <a:r>
              <a:rPr lang="en-US" sz="4000" dirty="0"/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344968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507FA8-E63E-0141-A236-806E0DDC8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0F992-BBE4-D34E-8570-5647748B4145}"/>
              </a:ext>
            </a:extLst>
          </p:cNvPr>
          <p:cNvSpPr txBox="1"/>
          <p:nvPr/>
        </p:nvSpPr>
        <p:spPr>
          <a:xfrm>
            <a:off x="2764220" y="1713186"/>
            <a:ext cx="70524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0" b="1" dirty="0">
                <a:latin typeface="Galano Grotesque Alt SemiBold" pitchFamily="2" charset="77"/>
              </a:rPr>
              <a:t>Quiz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B261CC71-4E94-FD84-EA03-F72BFE3A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4BD7B6-A7B5-F249-B829-E824435DBD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237" y="1388795"/>
            <a:ext cx="7121525" cy="1512887"/>
          </a:xfrm>
        </p:spPr>
        <p:txBody>
          <a:bodyPr/>
          <a:lstStyle/>
          <a:p>
            <a:r>
              <a:rPr lang="nl-NL" dirty="0"/>
              <a:t>Jij bent de club</a:t>
            </a:r>
          </a:p>
          <a:p>
            <a:endParaRPr lang="nl-NL" sz="4000" dirty="0"/>
          </a:p>
          <a:p>
            <a:r>
              <a:rPr lang="nl-NL" sz="4000" dirty="0">
                <a:solidFill>
                  <a:schemeClr val="bg1"/>
                </a:solidFill>
              </a:rPr>
              <a:t>Uitgangspunt: </a:t>
            </a:r>
          </a:p>
          <a:p>
            <a:r>
              <a:rPr lang="nl-NL" sz="4000" dirty="0">
                <a:solidFill>
                  <a:schemeClr val="bg1"/>
                </a:solidFill>
              </a:rPr>
              <a:t>‘Wat jij doet, doet er toe!’</a:t>
            </a: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tx1"/>
                </a:solidFill>
              </a:rPr>
              <a:t>#bewust duurzaam gedrag</a:t>
            </a:r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0E586BDD-0869-C785-D82A-66CA5128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6433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370E10-FBA7-E740-99A2-020EE6B60B27}"/>
              </a:ext>
            </a:extLst>
          </p:cNvPr>
          <p:cNvSpPr/>
          <p:nvPr/>
        </p:nvSpPr>
        <p:spPr>
          <a:xfrm>
            <a:off x="0" y="11876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398580-8EC8-F14C-A946-83E812194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1985" y="631472"/>
            <a:ext cx="10902461" cy="1512887"/>
          </a:xfrm>
        </p:spPr>
        <p:txBody>
          <a:bodyPr/>
          <a:lstStyle/>
          <a:p>
            <a:r>
              <a:rPr lang="nl-NL" dirty="0"/>
              <a:t>Waardoor komt meer fijnstof vrij?</a:t>
            </a:r>
            <a:endParaRPr lang="nl-NL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24D010-8F5A-3243-9612-317D738792C8}"/>
              </a:ext>
            </a:extLst>
          </p:cNvPr>
          <p:cNvGrpSpPr/>
          <p:nvPr/>
        </p:nvGrpSpPr>
        <p:grpSpPr>
          <a:xfrm>
            <a:off x="2902221" y="3471716"/>
            <a:ext cx="6387560" cy="630620"/>
            <a:chOff x="136633" y="2585545"/>
            <a:chExt cx="5044967" cy="6306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CC4E73B-DB2F-3946-A0B4-124E5EF6812F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4F6646-87EE-0F43-8FA2-18F75F68A101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A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lang="nl-NL" sz="2800" b="1" dirty="0">
                  <a:solidFill>
                    <a:srgbClr val="F04F01"/>
                  </a:solidFill>
                  <a:latin typeface="Galano Grotesque Alt SemiBold" pitchFamily="2" charset="77"/>
                </a:rPr>
                <a:t>Bandenslijtage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61765C-67CA-9C48-9025-9198D3055F59}"/>
              </a:ext>
            </a:extLst>
          </p:cNvPr>
          <p:cNvGrpSpPr/>
          <p:nvPr/>
        </p:nvGrpSpPr>
        <p:grpSpPr>
          <a:xfrm>
            <a:off x="2902220" y="4293153"/>
            <a:ext cx="6387560" cy="630620"/>
            <a:chOff x="136633" y="2585545"/>
            <a:chExt cx="5044967" cy="6306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FD5A202-82DD-2646-894B-4A9578DE0528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6C931C-0770-0A4F-9A5E-2E9F5F72F33F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B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Uitstoot benzinemotor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pic>
        <p:nvPicPr>
          <p:cNvPr id="11" name="Picture 41">
            <a:extLst>
              <a:ext uri="{FF2B5EF4-FFF2-40B4-BE49-F238E27FC236}">
                <a16:creationId xmlns:a16="http://schemas.microsoft.com/office/drawing/2014/main" id="{48F87D1E-F70F-2AEA-C5B7-687CADF0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42811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89BF1B-8969-0D44-AB13-2FC96489D0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lano Grotesque Alt SemiBold" pitchFamily="2" charset="77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E7FB33-9B39-486E-A1B2-E605ABC9A212}"/>
              </a:ext>
            </a:extLst>
          </p:cNvPr>
          <p:cNvGrpSpPr/>
          <p:nvPr/>
        </p:nvGrpSpPr>
        <p:grpSpPr>
          <a:xfrm>
            <a:off x="3315439" y="1144503"/>
            <a:ext cx="5044967" cy="630620"/>
            <a:chOff x="136633" y="2585545"/>
            <a:chExt cx="5044967" cy="630620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0673B3C5-EF7F-4D00-8188-08AFC0FA1906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68E4A4-6DDC-45C2-B383-B27F26D59D36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A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Bandenslijtage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5B41E42D-1507-4704-8ADA-B9D1929C558B}"/>
              </a:ext>
            </a:extLst>
          </p:cNvPr>
          <p:cNvSpPr txBox="1"/>
          <p:nvPr/>
        </p:nvSpPr>
        <p:spPr>
          <a:xfrm>
            <a:off x="821621" y="2441678"/>
            <a:ext cx="4095041" cy="98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rPr>
              <a:t>17.000.000 kilo slijtstof p/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rPr>
              <a:t>jr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rPr>
              <a:t> in NL</a:t>
            </a:r>
            <a:endParaRPr lang="nl-NL" sz="3200" dirty="0"/>
          </a:p>
        </p:txBody>
      </p:sp>
      <p:pic>
        <p:nvPicPr>
          <p:cNvPr id="4" name="Afbeelding 3" descr="Afbeelding met buiten, auto, zitten, geparkeerd&#10;&#10;Automatisch gegenereerde beschrijving">
            <a:extLst>
              <a:ext uri="{FF2B5EF4-FFF2-40B4-BE49-F238E27FC236}">
                <a16:creationId xmlns:a16="http://schemas.microsoft.com/office/drawing/2014/main" id="{94421328-60F8-5D43-A2C3-FA973040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68" y="2548043"/>
            <a:ext cx="7072871" cy="2755382"/>
          </a:xfrm>
          <a:prstGeom prst="rect">
            <a:avLst/>
          </a:prstGeom>
        </p:spPr>
      </p:pic>
      <p:sp>
        <p:nvSpPr>
          <p:cNvPr id="6" name="Verbodsbord 5">
            <a:extLst>
              <a:ext uri="{FF2B5EF4-FFF2-40B4-BE49-F238E27FC236}">
                <a16:creationId xmlns:a16="http://schemas.microsoft.com/office/drawing/2014/main" id="{D5D25C8C-CF7A-3841-BEFA-92B1E0AEFDC8}"/>
              </a:ext>
            </a:extLst>
          </p:cNvPr>
          <p:cNvSpPr/>
          <p:nvPr/>
        </p:nvSpPr>
        <p:spPr>
          <a:xfrm>
            <a:off x="7453563" y="4269466"/>
            <a:ext cx="1056905" cy="1033959"/>
          </a:xfrm>
          <a:prstGeom prst="noSmoking">
            <a:avLst>
              <a:gd name="adj" fmla="val 10871"/>
            </a:avLst>
          </a:prstGeom>
          <a:solidFill>
            <a:srgbClr val="F14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96825"/>
              </a:solidFill>
            </a:endParaRPr>
          </a:p>
        </p:txBody>
      </p:sp>
      <p:sp>
        <p:nvSpPr>
          <p:cNvPr id="23" name="Verbodsbord 22">
            <a:extLst>
              <a:ext uri="{FF2B5EF4-FFF2-40B4-BE49-F238E27FC236}">
                <a16:creationId xmlns:a16="http://schemas.microsoft.com/office/drawing/2014/main" id="{4E41F3B1-5F5A-E742-9A6B-FD1CC420EBFC}"/>
              </a:ext>
            </a:extLst>
          </p:cNvPr>
          <p:cNvSpPr/>
          <p:nvPr/>
        </p:nvSpPr>
        <p:spPr>
          <a:xfrm>
            <a:off x="10735294" y="3925734"/>
            <a:ext cx="965859" cy="981122"/>
          </a:xfrm>
          <a:prstGeom prst="noSmoking">
            <a:avLst>
              <a:gd name="adj" fmla="val 10871"/>
            </a:avLst>
          </a:prstGeom>
          <a:solidFill>
            <a:srgbClr val="F14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96825"/>
              </a:solidFill>
            </a:endParaRPr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7F6334A9-35E1-151A-8479-07A6FC22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3A48932C-C82A-04A9-6F4E-F440D0CC425F}"/>
              </a:ext>
            </a:extLst>
          </p:cNvPr>
          <p:cNvGrpSpPr/>
          <p:nvPr/>
        </p:nvGrpSpPr>
        <p:grpSpPr>
          <a:xfrm>
            <a:off x="1702652" y="6076345"/>
            <a:ext cx="9515571" cy="1007807"/>
            <a:chOff x="136633" y="2585545"/>
            <a:chExt cx="5044967" cy="1007807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A86AC8AF-4173-9F78-1535-9B3D543C2501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2EFE05F3-992B-9FB6-E78E-50A310D7B8CA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Vraag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:  Hoe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vervoeren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jullie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leden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zich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naar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de club</a:t>
              </a:r>
              <a:r>
                <a:rPr lang="en-US" sz="2800" b="1" dirty="0">
                  <a:solidFill>
                    <a:srgbClr val="F04F01"/>
                  </a:solidFill>
                  <a:latin typeface="Galano Grotesque Alt SemiBold" pitchFamily="2" charset="77"/>
                </a:rPr>
                <a:t>?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82785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DA35EB8-3DDD-944A-853D-1D2F07ADEA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7018-4962-CC41-8C05-35306E4B0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DA3753-2569-7744-A732-EF69525EC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lano Grotesque Alt SemiBold" pitchFamily="2" charset="77"/>
              <a:ea typeface="+mn-ea"/>
              <a:cs typeface="+mn-cs"/>
            </a:endParaRPr>
          </a:p>
        </p:txBody>
      </p:sp>
      <p:sp>
        <p:nvSpPr>
          <p:cNvPr id="12" name="Tijdelijke aanduiding voor tekst 1">
            <a:extLst>
              <a:ext uri="{FF2B5EF4-FFF2-40B4-BE49-F238E27FC236}">
                <a16:creationId xmlns:a16="http://schemas.microsoft.com/office/drawing/2014/main" id="{A76BC16B-AC8B-0E44-BCA9-5D424DB820CB}"/>
              </a:ext>
            </a:extLst>
          </p:cNvPr>
          <p:cNvSpPr txBox="1">
            <a:spLocks/>
          </p:cNvSpPr>
          <p:nvPr/>
        </p:nvSpPr>
        <p:spPr>
          <a:xfrm>
            <a:off x="943860" y="502077"/>
            <a:ext cx="10902461" cy="15128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600" b="1" i="0" kern="1200" baseline="0">
                <a:solidFill>
                  <a:srgbClr val="2C327F"/>
                </a:solidFill>
                <a:latin typeface="Galano Grotesque Al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0" dirty="0"/>
              <a:t>Hoeveel liter water voor </a:t>
            </a:r>
          </a:p>
          <a:p>
            <a:r>
              <a:rPr lang="nl-NL" sz="6000" dirty="0"/>
              <a:t>1 kilo katoen?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4A48CEB-3CF8-F744-A3A5-D0E73B2E5E7A}"/>
              </a:ext>
            </a:extLst>
          </p:cNvPr>
          <p:cNvGrpSpPr/>
          <p:nvPr/>
        </p:nvGrpSpPr>
        <p:grpSpPr>
          <a:xfrm>
            <a:off x="3683875" y="3471716"/>
            <a:ext cx="5044967" cy="630620"/>
            <a:chOff x="136633" y="2585545"/>
            <a:chExt cx="5044967" cy="630620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B38D1316-23DA-4045-9977-35D82EE212DE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C1B41947-E356-8740-B4FA-19BAC2B77A36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A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   </a:t>
              </a:r>
              <a:r>
                <a:rPr lang="nl-NL" sz="2800" b="1" dirty="0">
                  <a:solidFill>
                    <a:srgbClr val="F04F01"/>
                  </a:solidFill>
                  <a:latin typeface="Galano Grotesque Alt SemiBold" pitchFamily="2" charset="77"/>
                </a:rPr>
                <a:t>1.500 liter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id="{DB74B670-528B-984A-BDD5-7F4607E34EE1}"/>
              </a:ext>
            </a:extLst>
          </p:cNvPr>
          <p:cNvGrpSpPr/>
          <p:nvPr/>
        </p:nvGrpSpPr>
        <p:grpSpPr>
          <a:xfrm>
            <a:off x="3720661" y="4226303"/>
            <a:ext cx="5044967" cy="630620"/>
            <a:chOff x="136633" y="2585545"/>
            <a:chExt cx="5044967" cy="630620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58E4EAF7-5031-BF4B-8C00-E122D904E1F1}"/>
                </a:ext>
              </a:extLst>
            </p:cNvPr>
            <p:cNvSpPr/>
            <p:nvPr/>
          </p:nvSpPr>
          <p:spPr>
            <a:xfrm>
              <a:off x="136633" y="2585545"/>
              <a:ext cx="5044967" cy="6306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14B4F053-126C-B247-854D-4F83BD3F1B77}"/>
                </a:ext>
              </a:extLst>
            </p:cNvPr>
            <p:cNvSpPr txBox="1"/>
            <p:nvPr/>
          </p:nvSpPr>
          <p:spPr>
            <a:xfrm>
              <a:off x="210206" y="2639245"/>
              <a:ext cx="497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B</a:t>
              </a:r>
              <a:r>
                <a:rPr kumimoji="0" lang="en-NL" sz="2800" b="1" i="0" u="none" strike="noStrike" kern="1200" cap="none" spc="0" normalizeH="0" baseline="0" noProof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.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04F01"/>
                  </a:solidFill>
                  <a:effectLst/>
                  <a:uLnTx/>
                  <a:uFillTx/>
                  <a:latin typeface="Galano Grotesque Alt SemiBold" pitchFamily="2" charset="77"/>
                  <a:ea typeface="+mn-ea"/>
                  <a:cs typeface="+mn-cs"/>
                </a:rPr>
                <a:t>1</a:t>
              </a:r>
              <a:r>
                <a:rPr lang="nl-NL" sz="2800" b="1" dirty="0">
                  <a:solidFill>
                    <a:srgbClr val="F04F01"/>
                  </a:solidFill>
                  <a:latin typeface="Galano Grotesque Alt SemiBold" pitchFamily="2" charset="77"/>
                </a:rPr>
                <a:t>0.000 liter</a:t>
              </a:r>
              <a:endParaRPr kumimoji="0" lang="en-NL" sz="2800" b="1" i="0" u="none" strike="noStrike" kern="1200" cap="none" spc="0" normalizeH="0" baseline="0" noProof="0" dirty="0">
                <a:ln>
                  <a:noFill/>
                </a:ln>
                <a:solidFill>
                  <a:srgbClr val="F04F01"/>
                </a:solidFill>
                <a:effectLst/>
                <a:uLnTx/>
                <a:uFillTx/>
                <a:latin typeface="Galano Grotesque Alt SemiBold" pitchFamily="2" charset="77"/>
                <a:ea typeface="+mn-ea"/>
                <a:cs typeface="+mn-cs"/>
              </a:endParaRPr>
            </a:p>
          </p:txBody>
        </p:sp>
      </p:grp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728C066-AD3D-754B-9E8F-A135D96DA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50160" flipH="1">
            <a:off x="8879170" y="1775932"/>
            <a:ext cx="2229621" cy="2274480"/>
          </a:xfrm>
          <a:prstGeom prst="rect">
            <a:avLst/>
          </a:prstGeom>
        </p:spPr>
      </p:pic>
      <p:pic>
        <p:nvPicPr>
          <p:cNvPr id="22" name="Afbeelding 21" descr="Afbeelding met lamp&#10;&#10;Automatisch gegenereerde beschrijving">
            <a:extLst>
              <a:ext uri="{FF2B5EF4-FFF2-40B4-BE49-F238E27FC236}">
                <a16:creationId xmlns:a16="http://schemas.microsoft.com/office/drawing/2014/main" id="{1F48D673-35AF-F541-87E3-41480BE30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0" y="1508018"/>
            <a:ext cx="3396490" cy="5349982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6E8B19D2-B11B-07CD-B008-EBD78EE5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8" y="167020"/>
            <a:ext cx="1704656" cy="7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8444"/>
      </p:ext>
    </p:extLst>
  </p:cSld>
  <p:clrMapOvr>
    <a:masterClrMapping/>
  </p:clrMapOvr>
</p:sld>
</file>

<file path=ppt/theme/theme1.xml><?xml version="1.0" encoding="utf-8"?>
<a:theme xmlns:a="http://schemas.openxmlformats.org/drawingml/2006/main" name="SO huisstijl - handout slides">
  <a:themeElements>
    <a:clrScheme name="Custom 1">
      <a:dk1>
        <a:srgbClr val="2B2D7E"/>
      </a:dk1>
      <a:lt1>
        <a:srgbClr val="FFFFFF"/>
      </a:lt1>
      <a:dk2>
        <a:srgbClr val="9BD9F3"/>
      </a:dk2>
      <a:lt2>
        <a:srgbClr val="FEFFFE"/>
      </a:lt2>
      <a:accent1>
        <a:srgbClr val="AFB6D2"/>
      </a:accent1>
      <a:accent2>
        <a:srgbClr val="2B2D7E"/>
      </a:accent2>
      <a:accent3>
        <a:srgbClr val="F04F01"/>
      </a:accent3>
      <a:accent4>
        <a:srgbClr val="43B7E9"/>
      </a:accent4>
      <a:accent5>
        <a:srgbClr val="7776B9"/>
      </a:accent5>
      <a:accent6>
        <a:srgbClr val="AAD1DB"/>
      </a:accent6>
      <a:hlink>
        <a:srgbClr val="2050B1"/>
      </a:hlink>
      <a:folHlink>
        <a:srgbClr val="CC3F2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6291F20-9382-4C85-B802-11DB45DB9D4C}" vid="{A2476259-1C84-4A42-8C50-73D11BD9083F}"/>
    </a:ext>
  </a:extLst>
</a:theme>
</file>

<file path=ppt/theme/theme2.xml><?xml version="1.0" encoding="utf-8"?>
<a:theme xmlns:a="http://schemas.openxmlformats.org/drawingml/2006/main" name="SPO theme">
  <a:themeElements>
    <a:clrScheme name="SPO kleuren">
      <a:dk1>
        <a:srgbClr val="2B2D7E"/>
      </a:dk1>
      <a:lt1>
        <a:srgbClr val="FFFFFF"/>
      </a:lt1>
      <a:dk2>
        <a:srgbClr val="9BD9F3"/>
      </a:dk2>
      <a:lt2>
        <a:srgbClr val="FEFFFE"/>
      </a:lt2>
      <a:accent1>
        <a:srgbClr val="AFB6D2"/>
      </a:accent1>
      <a:accent2>
        <a:srgbClr val="2B2D7E"/>
      </a:accent2>
      <a:accent3>
        <a:srgbClr val="F04F01"/>
      </a:accent3>
      <a:accent4>
        <a:srgbClr val="43B7E9"/>
      </a:accent4>
      <a:accent5>
        <a:srgbClr val="7776B9"/>
      </a:accent5>
      <a:accent6>
        <a:srgbClr val="74B4D4"/>
      </a:accent6>
      <a:hlink>
        <a:srgbClr val="2050B1"/>
      </a:hlink>
      <a:folHlink>
        <a:srgbClr val="CC3F2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 theme" id="{1A85A06E-B178-C842-B49F-08B0DA93E057}" vid="{9225FF07-1111-8E4A-863F-8702EA66A7A3}"/>
    </a:ext>
  </a:extLst>
</a:theme>
</file>

<file path=ppt/theme/theme3.xml><?xml version="1.0" encoding="utf-8"?>
<a:theme xmlns:a="http://schemas.openxmlformats.org/drawingml/2006/main" name="1_SO huisstijl - handout slides">
  <a:themeElements>
    <a:clrScheme name="Slim Opgewekt huisstijl kleuren">
      <a:dk1>
        <a:srgbClr val="02554C"/>
      </a:dk1>
      <a:lt1>
        <a:srgbClr val="FFFFFF"/>
      </a:lt1>
      <a:dk2>
        <a:srgbClr val="00D07E"/>
      </a:dk2>
      <a:lt2>
        <a:srgbClr val="FEFFFE"/>
      </a:lt2>
      <a:accent1>
        <a:srgbClr val="73DBD8"/>
      </a:accent1>
      <a:accent2>
        <a:srgbClr val="038780"/>
      </a:accent2>
      <a:accent3>
        <a:srgbClr val="123D6A"/>
      </a:accent3>
      <a:accent4>
        <a:srgbClr val="00D07E"/>
      </a:accent4>
      <a:accent5>
        <a:srgbClr val="006167"/>
      </a:accent5>
      <a:accent6>
        <a:srgbClr val="ACD37E"/>
      </a:accent6>
      <a:hlink>
        <a:srgbClr val="05ECC1"/>
      </a:hlink>
      <a:folHlink>
        <a:srgbClr val="49B4B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6291F20-9382-4C85-B802-11DB45DB9D4C}" vid="{A2476259-1C84-4A42-8C50-73D11BD9083F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6F3D80EA2794FB191980F50E1412F" ma:contentTypeVersion="14" ma:contentTypeDescription="Create a new document." ma:contentTypeScope="" ma:versionID="c4755177a799ee00d7d285dedb323c5c">
  <xsd:schema xmlns:xsd="http://www.w3.org/2001/XMLSchema" xmlns:xs="http://www.w3.org/2001/XMLSchema" xmlns:p="http://schemas.microsoft.com/office/2006/metadata/properties" xmlns:ns1="http://schemas.microsoft.com/sharepoint/v3" xmlns:ns2="f308a392-1091-4417-93fa-8b1a4167772a" xmlns:ns3="b2cfc6ef-0110-46ef-8d4c-58b81d380b72" targetNamespace="http://schemas.microsoft.com/office/2006/metadata/properties" ma:root="true" ma:fieldsID="25651a02d13c6894c2d594a66df46fa1" ns1:_="" ns2:_="" ns3:_="">
    <xsd:import namespace="http://schemas.microsoft.com/sharepoint/v3"/>
    <xsd:import namespace="f308a392-1091-4417-93fa-8b1a4167772a"/>
    <xsd:import namespace="b2cfc6ef-0110-46ef-8d4c-58b81d380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PublishingStartDate" minOccurs="0"/>
                <xsd:element ref="ns1:PublishingExpiration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8a392-1091-4417-93fa-8b1a41677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fc6ef-0110-46ef-8d4c-58b81d380b7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90C0C5-D4EA-4EB8-96DA-E7A5FE8C0E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08a392-1091-4417-93fa-8b1a4167772a"/>
    <ds:schemaRef ds:uri="b2cfc6ef-0110-46ef-8d4c-58b81d380b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B437CD-568D-47DE-859A-58B20FBBA4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AD91977-1989-4BF0-B742-6279799720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 huisstijl - presentatie slides</Template>
  <TotalTime>5101</TotalTime>
  <Words>1545</Words>
  <Application>Microsoft Macintosh PowerPoint</Application>
  <PresentationFormat>Breedbeeld</PresentationFormat>
  <Paragraphs>369</Paragraphs>
  <Slides>46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46</vt:i4>
      </vt:variant>
    </vt:vector>
  </HeadingPairs>
  <TitlesOfParts>
    <vt:vector size="60" baseType="lpstr">
      <vt:lpstr>Zapfino</vt:lpstr>
      <vt:lpstr>Galano Grotesque SemiBold</vt:lpstr>
      <vt:lpstr>Galano Grotesque Alt</vt:lpstr>
      <vt:lpstr>Arial</vt:lpstr>
      <vt:lpstr>Galano Grotesque Alt Medium</vt:lpstr>
      <vt:lpstr>Galano Grotesque Alt SmBold It</vt:lpstr>
      <vt:lpstr>Galano Grotesque Alt Medium It</vt:lpstr>
      <vt:lpstr>Calibri</vt:lpstr>
      <vt:lpstr>Arial Black</vt:lpstr>
      <vt:lpstr>Wingdings</vt:lpstr>
      <vt:lpstr>Galano Grotesque Alt SemiBold</vt:lpstr>
      <vt:lpstr>SO huisstijl - handout slides</vt:lpstr>
      <vt:lpstr>SPO theme</vt:lpstr>
      <vt:lpstr>1_SO huisstijl - handout slides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Opgewekt plan… een hele puzzel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office installer</dc:creator>
  <cp:lastModifiedBy>Ricardo te Beest - Is Onn</cp:lastModifiedBy>
  <cp:revision>306</cp:revision>
  <dcterms:created xsi:type="dcterms:W3CDTF">2020-08-26T09:07:55Z</dcterms:created>
  <dcterms:modified xsi:type="dcterms:W3CDTF">2023-02-15T14:16:25Z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0x0101000B36F3D80EA2794FB191980F50E1412F</vt:lpwstr>
  </property>
</Properties>
</file>